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76" r:id="rId2"/>
    <p:sldId id="277" r:id="rId3"/>
    <p:sldId id="270" r:id="rId4"/>
    <p:sldId id="271" r:id="rId5"/>
    <p:sldId id="272" r:id="rId6"/>
    <p:sldId id="278" r:id="rId7"/>
    <p:sldId id="279" r:id="rId8"/>
    <p:sldId id="262" r:id="rId9"/>
    <p:sldId id="263" r:id="rId10"/>
    <p:sldId id="264" r:id="rId11"/>
    <p:sldId id="265" r:id="rId12"/>
    <p:sldId id="273" r:id="rId13"/>
    <p:sldId id="274" r:id="rId14"/>
    <p:sldId id="266" r:id="rId15"/>
    <p:sldId id="280" r:id="rId16"/>
    <p:sldId id="28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p:scale>
          <a:sx n="81" d="100"/>
          <a:sy n="81" d="100"/>
        </p:scale>
        <p:origin x="-300" y="5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a:pPr>
            <a:r>
              <a:rPr lang="en-US" sz="1800" i="0" dirty="0"/>
              <a:t>BECS Schools Region/Area</a:t>
            </a:r>
            <a:r>
              <a:rPr lang="en-US" sz="1800" i="0" baseline="0" dirty="0"/>
              <a:t> Wise</a:t>
            </a:r>
            <a:endParaRPr lang="en-US" sz="1800" i="0" dirty="0"/>
          </a:p>
        </c:rich>
      </c:tx>
      <c:layout/>
    </c:title>
    <c:plotArea>
      <c:layout/>
      <c:pieChart>
        <c:varyColors val="1"/>
        <c:ser>
          <c:idx val="0"/>
          <c:order val="0"/>
          <c:tx>
            <c:strRef>
              <c:f>Sheet1!$B$1</c:f>
              <c:strCache>
                <c:ptCount val="1"/>
                <c:pt idx="0">
                  <c:v>Column1</c:v>
                </c:pt>
              </c:strCache>
            </c:strRef>
          </c:tx>
          <c:dPt>
            <c:idx val="1"/>
            <c:spPr>
              <a:solidFill>
                <a:srgbClr val="7030A0"/>
              </a:solidFill>
            </c:spPr>
          </c:dPt>
          <c:dPt>
            <c:idx val="2"/>
            <c:spPr>
              <a:solidFill>
                <a:srgbClr val="00682F"/>
              </a:solidFill>
            </c:spPr>
          </c:dPt>
          <c:dPt>
            <c:idx val="3"/>
            <c:spPr>
              <a:solidFill>
                <a:srgbClr val="0000FF"/>
              </a:solidFill>
            </c:spPr>
          </c:dPt>
          <c:dPt>
            <c:idx val="4"/>
            <c:spPr>
              <a:solidFill>
                <a:srgbClr val="FF0000"/>
              </a:solidFill>
            </c:spPr>
          </c:dPt>
          <c:dPt>
            <c:idx val="5"/>
            <c:spPr>
              <a:solidFill>
                <a:srgbClr val="FFFF00"/>
              </a:solidFill>
            </c:spPr>
          </c:dPt>
          <c:dPt>
            <c:idx val="6"/>
            <c:spPr>
              <a:solidFill>
                <a:srgbClr val="00B050"/>
              </a:solidFill>
            </c:spPr>
          </c:dPt>
          <c:dPt>
            <c:idx val="7"/>
            <c:spPr>
              <a:solidFill>
                <a:srgbClr val="FF66FF"/>
              </a:solidFill>
            </c:spPr>
          </c:dPt>
          <c:dPt>
            <c:idx val="8"/>
            <c:spPr>
              <a:solidFill>
                <a:srgbClr val="4DD02E"/>
              </a:solidFill>
            </c:spPr>
          </c:dPt>
          <c:dLbls>
            <c:dLbl>
              <c:idx val="1"/>
              <c:layout>
                <c:manualLayout>
                  <c:x val="4.9301120694461723E-3"/>
                  <c:y val="-1.6306119254360214E-2"/>
                </c:manualLayout>
              </c:layout>
              <c:showPercent val="1"/>
            </c:dLbl>
            <c:dLbl>
              <c:idx val="2"/>
              <c:layout>
                <c:manualLayout>
                  <c:x val="-2.175446819147607E-2"/>
                  <c:y val="1.181214848143982E-2"/>
                </c:manualLayout>
              </c:layout>
              <c:showPercent val="1"/>
            </c:dLbl>
            <c:dLbl>
              <c:idx val="4"/>
              <c:layout>
                <c:manualLayout>
                  <c:x val="3.7623348111041096E-4"/>
                  <c:y val="-6.2075791728236193E-4"/>
                </c:manualLayout>
              </c:layout>
              <c:showPercent val="1"/>
            </c:dLbl>
            <c:dLbl>
              <c:idx val="5"/>
              <c:layout>
                <c:manualLayout>
                  <c:x val="8.821352715433578E-3"/>
                  <c:y val="1.3125408363829992E-2"/>
                </c:manualLayout>
              </c:layout>
              <c:showPercent val="1"/>
            </c:dLbl>
            <c:dLbl>
              <c:idx val="6"/>
              <c:layout>
                <c:manualLayout>
                  <c:x val="-2.1172962084528889E-3"/>
                  <c:y val="-4.1142422039360388E-3"/>
                </c:manualLayout>
              </c:layout>
              <c:showPercent val="1"/>
            </c:dLbl>
            <c:dLbl>
              <c:idx val="7"/>
              <c:layout>
                <c:manualLayout>
                  <c:x val="-2.1157042869641346E-2"/>
                  <c:y val="5.4529433820772535E-3"/>
                </c:manualLayout>
              </c:layout>
              <c:showPercent val="1"/>
            </c:dLbl>
            <c:dLbl>
              <c:idx val="8"/>
              <c:layout>
                <c:manualLayout>
                  <c:x val="4.6144231971003632E-2"/>
                  <c:y val="0.15060742407199146"/>
                </c:manualLayout>
              </c:layout>
              <c:showPercent val="1"/>
            </c:dLbl>
            <c:txPr>
              <a:bodyPr/>
              <a:lstStyle/>
              <a:p>
                <a:pPr>
                  <a:defRPr b="1"/>
                </a:pPr>
                <a:endParaRPr lang="en-US"/>
              </a:p>
            </c:txPr>
            <c:showPercent val="1"/>
          </c:dLbls>
          <c:cat>
            <c:strRef>
              <c:f>Sheet1!$A$2:$A$10</c:f>
              <c:strCache>
                <c:ptCount val="8"/>
                <c:pt idx="0">
                  <c:v>ICT</c:v>
                </c:pt>
                <c:pt idx="1">
                  <c:v>FATA</c:v>
                </c:pt>
                <c:pt idx="2">
                  <c:v>Gilgit Baltistan</c:v>
                </c:pt>
                <c:pt idx="3">
                  <c:v>AJK</c:v>
                </c:pt>
                <c:pt idx="4">
                  <c:v>KPK</c:v>
                </c:pt>
                <c:pt idx="5">
                  <c:v>Balochistan</c:v>
                </c:pt>
                <c:pt idx="6">
                  <c:v>Punjab</c:v>
                </c:pt>
                <c:pt idx="7">
                  <c:v>Sindh</c:v>
                </c:pt>
              </c:strCache>
            </c:strRef>
          </c:cat>
          <c:val>
            <c:numRef>
              <c:f>Sheet1!$B$2:$B$10</c:f>
              <c:numCache>
                <c:formatCode>General</c:formatCode>
                <c:ptCount val="9"/>
                <c:pt idx="0">
                  <c:v>248</c:v>
                </c:pt>
                <c:pt idx="1">
                  <c:v>971</c:v>
                </c:pt>
                <c:pt idx="2">
                  <c:v>1425</c:v>
                </c:pt>
                <c:pt idx="3">
                  <c:v>203</c:v>
                </c:pt>
                <c:pt idx="4">
                  <c:v>1389</c:v>
                </c:pt>
                <c:pt idx="5">
                  <c:v>607</c:v>
                </c:pt>
                <c:pt idx="6">
                  <c:v>5687</c:v>
                </c:pt>
                <c:pt idx="7">
                  <c:v>1674</c:v>
                </c:pt>
              </c:numCache>
            </c:numRef>
          </c:val>
        </c:ser>
        <c:dLbls>
          <c:showPercent val="1"/>
        </c:dLbls>
        <c:firstSliceAng val="0"/>
      </c:pieChart>
    </c:plotArea>
    <c:legend>
      <c:legendPos val="r"/>
      <c:legendEntry>
        <c:idx val="8"/>
        <c:delete val="1"/>
      </c:legendEntry>
      <c:layout/>
    </c:legend>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 Out-of-school children (3-5 years) -National (Rural)</a:t>
            </a:r>
          </a:p>
        </c:rich>
      </c:tx>
      <c:layout/>
    </c:title>
    <c:plotArea>
      <c:layout>
        <c:manualLayout>
          <c:layoutTarget val="inner"/>
          <c:xMode val="edge"/>
          <c:yMode val="edge"/>
          <c:x val="0.12582137133300766"/>
          <c:y val="0.20141149023038923"/>
          <c:w val="0.83675614939725218"/>
          <c:h val="0.49298698330343177"/>
        </c:manualLayout>
      </c:layout>
      <c:barChart>
        <c:barDir val="col"/>
        <c:grouping val="clustered"/>
        <c:ser>
          <c:idx val="0"/>
          <c:order val="0"/>
          <c:tx>
            <c:strRef>
              <c:f>Sheet1!$B$1</c:f>
              <c:strCache>
                <c:ptCount val="1"/>
                <c:pt idx="0">
                  <c:v>Series 1</c:v>
                </c:pt>
              </c:strCache>
            </c:strRef>
          </c:tx>
          <c:dLbls>
            <c:numFmt formatCode="#,##0" sourceLinked="0"/>
            <c:showVal val="1"/>
          </c:dLbls>
          <c:cat>
            <c:strRef>
              <c:f>Sheet1!$A$2:$A$8</c:f>
              <c:strCache>
                <c:ptCount val="7"/>
                <c:pt idx="0">
                  <c:v>Punjab</c:v>
                </c:pt>
                <c:pt idx="1">
                  <c:v>AJK</c:v>
                </c:pt>
                <c:pt idx="2">
                  <c:v>GB</c:v>
                </c:pt>
                <c:pt idx="3">
                  <c:v>Sindh</c:v>
                </c:pt>
                <c:pt idx="4">
                  <c:v>KP</c:v>
                </c:pt>
                <c:pt idx="5">
                  <c:v>FATA</c:v>
                </c:pt>
                <c:pt idx="6">
                  <c:v>Balochistan</c:v>
                </c:pt>
              </c:strCache>
            </c:strRef>
          </c:cat>
          <c:val>
            <c:numRef>
              <c:f>Sheet1!$B$2:$B$8</c:f>
              <c:numCache>
                <c:formatCode>General</c:formatCode>
                <c:ptCount val="7"/>
                <c:pt idx="0">
                  <c:v>49.2</c:v>
                </c:pt>
                <c:pt idx="1">
                  <c:v>52.8</c:v>
                </c:pt>
                <c:pt idx="2">
                  <c:v>56.3</c:v>
                </c:pt>
                <c:pt idx="3">
                  <c:v>61.2</c:v>
                </c:pt>
                <c:pt idx="4">
                  <c:v>64.900000000000006</c:v>
                </c:pt>
                <c:pt idx="5">
                  <c:v>66.099999999999994</c:v>
                </c:pt>
                <c:pt idx="6">
                  <c:v>77.7</c:v>
                </c:pt>
              </c:numCache>
            </c:numRef>
          </c:val>
        </c:ser>
        <c:gapWidth val="75"/>
        <c:overlap val="-25"/>
        <c:axId val="76030336"/>
        <c:axId val="76032256"/>
      </c:barChart>
      <c:catAx>
        <c:axId val="76030336"/>
        <c:scaling>
          <c:orientation val="minMax"/>
        </c:scaling>
        <c:axPos val="b"/>
        <c:title>
          <c:tx>
            <c:rich>
              <a:bodyPr/>
              <a:lstStyle/>
              <a:p>
                <a:pPr>
                  <a:defRPr/>
                </a:pPr>
                <a:r>
                  <a:rPr lang="en-US"/>
                  <a:t>Region</a:t>
                </a:r>
              </a:p>
            </c:rich>
          </c:tx>
          <c:layout/>
        </c:title>
        <c:majorTickMark val="none"/>
        <c:tickLblPos val="nextTo"/>
        <c:crossAx val="76032256"/>
        <c:crosses val="autoZero"/>
        <c:auto val="1"/>
        <c:lblAlgn val="ctr"/>
        <c:lblOffset val="100"/>
      </c:catAx>
      <c:valAx>
        <c:axId val="76032256"/>
        <c:scaling>
          <c:orientation val="minMax"/>
        </c:scaling>
        <c:axPos val="l"/>
        <c:majorGridlines/>
        <c:title>
          <c:tx>
            <c:rich>
              <a:bodyPr rot="-5400000" vert="horz"/>
              <a:lstStyle/>
              <a:p>
                <a:pPr algn="ctr" rtl="0">
                  <a:defRPr/>
                </a:pPr>
                <a:r>
                  <a:rPr lang="en-US"/>
                  <a:t>Percentage of out-of-school children </a:t>
                </a:r>
              </a:p>
              <a:p>
                <a:pPr algn="ctr" rtl="0">
                  <a:defRPr/>
                </a:pPr>
                <a:endParaRPr lang="en-US"/>
              </a:p>
            </c:rich>
          </c:tx>
          <c:layout>
            <c:manualLayout>
              <c:xMode val="edge"/>
              <c:yMode val="edge"/>
              <c:x val="1.476287137848319E-2"/>
              <c:y val="0.12013439539215798"/>
            </c:manualLayout>
          </c:layout>
        </c:title>
        <c:numFmt formatCode="General" sourceLinked="1"/>
        <c:majorTickMark val="none"/>
        <c:tickLblPos val="nextTo"/>
        <c:spPr>
          <a:ln w="9525">
            <a:noFill/>
          </a:ln>
        </c:spPr>
        <c:crossAx val="76030336"/>
        <c:crosses val="autoZero"/>
        <c:crossBetween val="between"/>
        <c:majorUnit val="20"/>
      </c:valAx>
      <c:spPr>
        <a:ln>
          <a:solidFill>
            <a:schemeClr val="tx1"/>
          </a:solidFill>
        </a:ln>
      </c:spPr>
    </c:plotArea>
    <c:plotVisOnly val="1"/>
    <c:dispBlanksAs val="gap"/>
  </c:chart>
  <c:txPr>
    <a:bodyPr/>
    <a:lstStyle/>
    <a:p>
      <a:pPr>
        <a:defRPr sz="1600">
          <a:latin typeface="+mn-lt"/>
          <a:cs typeface="Arial" pitchFamily="34" charset="0"/>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1A3A63-B334-454B-B6A5-12384CEC8F8C}" type="datetimeFigureOut">
              <a:rPr lang="en-US" smtClean="0"/>
              <a:pPr/>
              <a:t>9/16/2014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75FDDB-AD39-4AAC-8BC8-35D4158D1D7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D965C52-E558-4966-B524-2A90D0F2D008}" type="slidenum">
              <a:rPr lang="en-US" smtClean="0"/>
              <a:pPr/>
              <a:t>9</a:t>
            </a:fld>
            <a:endParaRPr 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6CD227D-5050-469B-9C5D-94606AB232F3}" type="slidenum">
              <a:rPr lang="en-US" smtClean="0"/>
              <a:pPr/>
              <a:t>14</a:t>
            </a:fld>
            <a:endParaRPr 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F3C4E0-7023-425C-88C9-8280A4F74314}"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3482003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3C4E0-7023-425C-88C9-8280A4F74314}"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19434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3C4E0-7023-425C-88C9-8280A4F74314}"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369718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F3C4E0-7023-425C-88C9-8280A4F74314}"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9928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F3C4E0-7023-425C-88C9-8280A4F74314}" type="datetimeFigureOut">
              <a:rPr lang="en-US" smtClean="0"/>
              <a:pPr/>
              <a:t>9/16/2014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1935522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F3C4E0-7023-425C-88C9-8280A4F74314}"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10147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F3C4E0-7023-425C-88C9-8280A4F74314}" type="datetimeFigureOut">
              <a:rPr lang="en-US" smtClean="0"/>
              <a:pPr/>
              <a:t>9/16/2014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3846617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CF3C4E0-7023-425C-88C9-8280A4F74314}" type="datetimeFigureOut">
              <a:rPr lang="en-US" smtClean="0"/>
              <a:pPr/>
              <a:t>9/16/2014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717455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3C4E0-7023-425C-88C9-8280A4F74314}" type="datetimeFigureOut">
              <a:rPr lang="en-US" smtClean="0"/>
              <a:pPr/>
              <a:t>9/16/2014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339472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3C4E0-7023-425C-88C9-8280A4F74314}"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1589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CF3C4E0-7023-425C-88C9-8280A4F74314}" type="datetimeFigureOut">
              <a:rPr lang="en-US" smtClean="0"/>
              <a:pPr/>
              <a:t>9/16/2014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1575184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3C4E0-7023-425C-88C9-8280A4F74314}" type="datetimeFigureOut">
              <a:rPr lang="en-US" smtClean="0"/>
              <a:pPr/>
              <a:t>9/16/2014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FD726-C47F-4C3B-86E6-68F5D1F416C1}" type="slidenum">
              <a:rPr lang="en-US" smtClean="0"/>
              <a:pPr/>
              <a:t>‹#›</a:t>
            </a:fld>
            <a:endParaRPr lang="en-US"/>
          </a:p>
        </p:txBody>
      </p:sp>
    </p:spTree>
    <p:extLst>
      <p:ext uri="{BB962C8B-B14F-4D97-AF65-F5344CB8AC3E}">
        <p14:creationId xmlns="" xmlns:p14="http://schemas.microsoft.com/office/powerpoint/2010/main" val="3178866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91"/>
            <a:ext cx="12192000" cy="1034221"/>
          </a:xfrm>
          <a:solidFill>
            <a:schemeClr val="accent6">
              <a:lumMod val="75000"/>
            </a:schemeClr>
          </a:solidFill>
        </p:spPr>
        <p:txBody>
          <a:bodyPr>
            <a:normAutofit fontScale="90000"/>
          </a:bodyPr>
          <a:lstStyle/>
          <a:p>
            <a:r>
              <a:rPr lang="en-US" sz="4000" b="1" dirty="0" smtClean="0">
                <a:solidFill>
                  <a:srgbClr val="FFFF00"/>
                </a:solidFill>
              </a:rPr>
              <a:t>      Ministry of Federal Education &amp; Professional Training</a:t>
            </a:r>
            <a:endParaRPr lang="en-US" sz="4000" b="1" dirty="0">
              <a:solidFill>
                <a:srgbClr val="FFFF00"/>
              </a:solidFill>
            </a:endParaRPr>
          </a:p>
        </p:txBody>
      </p:sp>
      <p:grpSp>
        <p:nvGrpSpPr>
          <p:cNvPr id="3" name="Group 4"/>
          <p:cNvGrpSpPr/>
          <p:nvPr/>
        </p:nvGrpSpPr>
        <p:grpSpPr>
          <a:xfrm>
            <a:off x="128953" y="2146442"/>
            <a:ext cx="12046956" cy="3282459"/>
            <a:chOff x="-85315" y="2322564"/>
            <a:chExt cx="12277315" cy="4535435"/>
          </a:xfrm>
        </p:grpSpPr>
        <p:pic>
          <p:nvPicPr>
            <p:cNvPr id="1026" name="Picture 2" descr="F:\DG-BECS\Pictures Folder- 26 June,2014\Pictures-Selected for Printing-01 July ,2014\BECS Pictures\IMG_0186 Master Pictu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315" y="2322564"/>
              <a:ext cx="6748789" cy="4535435"/>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F:\DG-BECS\Pictures Folder- 26 June,2014\Pictures-Selected for Printing-01 July ,2014\BECS Pictures\IMG_0216-Gender Empowermen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8708" y="2322564"/>
              <a:ext cx="5533292" cy="453543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9" name="Title 1"/>
          <p:cNvSpPr txBox="1">
            <a:spLocks/>
          </p:cNvSpPr>
          <p:nvPr/>
        </p:nvSpPr>
        <p:spPr>
          <a:xfrm>
            <a:off x="199291" y="1055077"/>
            <a:ext cx="11875477" cy="961292"/>
          </a:xfrm>
          <a:prstGeom prst="rect">
            <a:avLst/>
          </a:prstGeom>
          <a:solidFill>
            <a:schemeClr val="bg1"/>
          </a:solidFill>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000" b="1" dirty="0" smtClean="0">
                <a:solidFill>
                  <a:schemeClr val="accent5">
                    <a:lumMod val="50000"/>
                  </a:schemeClr>
                </a:solidFill>
              </a:rPr>
              <a:t>FEDRAL  POLICY POSITION POST SCENARIO ARTICLE 25-A</a:t>
            </a:r>
            <a:endParaRPr lang="en-US" sz="4000" b="1" dirty="0">
              <a:solidFill>
                <a:schemeClr val="accent5">
                  <a:lumMod val="50000"/>
                </a:schemeClr>
              </a:solidFill>
            </a:endParaRPr>
          </a:p>
        </p:txBody>
      </p:sp>
      <p:pic>
        <p:nvPicPr>
          <p:cNvPr id="10" name="Picture 9" descr="logo.jpg"/>
          <p:cNvPicPr>
            <a:picLocks noChangeAspect="1"/>
          </p:cNvPicPr>
          <p:nvPr/>
        </p:nvPicPr>
        <p:blipFill>
          <a:blip r:embed="rId4" cstate="print"/>
          <a:stretch>
            <a:fillRect/>
          </a:stretch>
        </p:blipFill>
        <p:spPr>
          <a:xfrm>
            <a:off x="-2" y="215"/>
            <a:ext cx="923925" cy="1054862"/>
          </a:xfrm>
          <a:prstGeom prst="rect">
            <a:avLst/>
          </a:prstGeom>
        </p:spPr>
      </p:pic>
      <p:sp>
        <p:nvSpPr>
          <p:cNvPr id="8" name="Rectangle 7"/>
          <p:cNvSpPr/>
          <p:nvPr/>
        </p:nvSpPr>
        <p:spPr>
          <a:xfrm>
            <a:off x="0" y="5953072"/>
            <a:ext cx="12175909" cy="954107"/>
          </a:xfrm>
          <a:prstGeom prst="rect">
            <a:avLst/>
          </a:prstGeom>
          <a:solidFill>
            <a:schemeClr val="accent6">
              <a:lumMod val="75000"/>
            </a:schemeClr>
          </a:solidFill>
        </p:spPr>
        <p:txBody>
          <a:bodyPr wrap="square">
            <a:spAutoFit/>
          </a:bodyPr>
          <a:lstStyle/>
          <a:p>
            <a:pPr lvl="0" algn="ctr"/>
            <a:r>
              <a:rPr lang="en-US" sz="2800" dirty="0" smtClean="0"/>
              <a:t>Presented by: Muhammad </a:t>
            </a:r>
            <a:r>
              <a:rPr lang="en-US" sz="2800" dirty="0" err="1" smtClean="0"/>
              <a:t>Irfan</a:t>
            </a:r>
            <a:r>
              <a:rPr lang="en-US" sz="2800" dirty="0" smtClean="0"/>
              <a:t> Khan </a:t>
            </a:r>
            <a:r>
              <a:rPr lang="en-US" sz="2800" dirty="0" err="1" smtClean="0"/>
              <a:t>Jadoon</a:t>
            </a:r>
            <a:r>
              <a:rPr lang="en-US" sz="2800" dirty="0" smtClean="0"/>
              <a:t> , Deputy Secretary , </a:t>
            </a:r>
          </a:p>
          <a:p>
            <a:pPr lvl="0" algn="ctr"/>
            <a:r>
              <a:rPr lang="en-US" sz="2800" dirty="0" smtClean="0"/>
              <a:t>Ministry of Federal Education and Professional Training</a:t>
            </a:r>
            <a:endParaRPr lang="en-US" sz="2800" dirty="0"/>
          </a:p>
        </p:txBody>
      </p:sp>
    </p:spTree>
    <p:extLst>
      <p:ext uri="{BB962C8B-B14F-4D97-AF65-F5344CB8AC3E}">
        <p14:creationId xmlns:p14="http://schemas.microsoft.com/office/powerpoint/2010/main" xmlns="" val="2489518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152769" y="202225"/>
            <a:ext cx="9855200" cy="1181099"/>
          </a:xfrm>
        </p:spPr>
        <p:txBody>
          <a:bodyPr/>
          <a:lstStyle/>
          <a:p>
            <a:r>
              <a:rPr lang="en-US" sz="4000" b="1" dirty="0" smtClean="0"/>
              <a:t>After Article 25-A Scenario</a:t>
            </a:r>
            <a:endParaRPr lang="en-US" sz="4000" b="1" dirty="0" smtClean="0"/>
          </a:p>
        </p:txBody>
      </p:sp>
      <p:sp>
        <p:nvSpPr>
          <p:cNvPr id="19459" name="Content Placeholder 2"/>
          <p:cNvSpPr>
            <a:spLocks noGrp="1"/>
          </p:cNvSpPr>
          <p:nvPr>
            <p:ph idx="1"/>
          </p:nvPr>
        </p:nvSpPr>
        <p:spPr>
          <a:xfrm>
            <a:off x="406400" y="1524000"/>
            <a:ext cx="10972800" cy="5181600"/>
          </a:xfrm>
        </p:spPr>
        <p:txBody>
          <a:bodyPr>
            <a:normAutofit/>
          </a:bodyPr>
          <a:lstStyle/>
          <a:p>
            <a:r>
              <a:rPr lang="en-US" dirty="0" smtClean="0"/>
              <a:t>Gross Enrolment Ratio (GER) for ECE is </a:t>
            </a:r>
            <a:r>
              <a:rPr lang="en-US" b="1" dirty="0" smtClean="0"/>
              <a:t>99% </a:t>
            </a:r>
            <a:r>
              <a:rPr lang="en-US" dirty="0" smtClean="0"/>
              <a:t>in 2007-08 (despite 7.3 million out of school children)</a:t>
            </a:r>
          </a:p>
          <a:p>
            <a:r>
              <a:rPr lang="en-US" dirty="0" smtClean="0"/>
              <a:t>At least one year pre-primary education shall be provided by the State and </a:t>
            </a:r>
            <a:r>
              <a:rPr lang="en-US" b="1" dirty="0" smtClean="0"/>
              <a:t>universal access to ECE </a:t>
            </a:r>
            <a:r>
              <a:rPr lang="en-US" dirty="0" smtClean="0"/>
              <a:t>shall be ensured within the </a:t>
            </a:r>
            <a:r>
              <a:rPr lang="en-US" b="1" dirty="0" smtClean="0"/>
              <a:t>next ten years</a:t>
            </a:r>
            <a:r>
              <a:rPr lang="en-US" dirty="0" smtClean="0"/>
              <a:t>.</a:t>
            </a:r>
          </a:p>
          <a:p>
            <a:r>
              <a:rPr lang="en-US" dirty="0" smtClean="0"/>
              <a:t>Provision of </a:t>
            </a:r>
            <a:r>
              <a:rPr lang="en-US" b="1" dirty="0" smtClean="0"/>
              <a:t>financial and food </a:t>
            </a:r>
            <a:r>
              <a:rPr lang="en-US" dirty="0" smtClean="0"/>
              <a:t>support to children who drop out because of poverty at ECE</a:t>
            </a:r>
          </a:p>
          <a:p>
            <a:r>
              <a:rPr lang="en-US" b="1" dirty="0" smtClean="0"/>
              <a:t>Two year pre-service </a:t>
            </a:r>
            <a:r>
              <a:rPr lang="en-US" dirty="0" smtClean="0"/>
              <a:t>training to ECE teachers based on NCECE</a:t>
            </a:r>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r>
              <a:rPr lang="en-US" sz="3200" dirty="0" smtClean="0"/>
              <a:t>Pre-Primary Enrolments by Gender and Area (</a:t>
            </a:r>
            <a:r>
              <a:rPr lang="en-US" sz="3200" dirty="0" smtClean="0"/>
              <a:t>2011-12)</a:t>
            </a:r>
            <a:endParaRPr lang="en-US" sz="3200" dirty="0" smtClean="0"/>
          </a:p>
        </p:txBody>
      </p:sp>
      <p:graphicFrame>
        <p:nvGraphicFramePr>
          <p:cNvPr id="4" name="Content Placeholder 3"/>
          <p:cNvGraphicFramePr>
            <a:graphicFrameLocks noGrp="1"/>
          </p:cNvGraphicFramePr>
          <p:nvPr>
            <p:ph idx="1"/>
          </p:nvPr>
        </p:nvGraphicFramePr>
        <p:xfrm>
          <a:off x="876300" y="1752600"/>
          <a:ext cx="10668000" cy="4191000"/>
        </p:xfrm>
        <a:graphic>
          <a:graphicData uri="http://schemas.openxmlformats.org/drawingml/2006/table">
            <a:tbl>
              <a:tblPr firstRow="1" bandRow="1">
                <a:tableStyleId>{21E4AEA4-8DFA-4A89-87EB-49C32662AFE0}</a:tableStyleId>
              </a:tblPr>
              <a:tblGrid>
                <a:gridCol w="2667000"/>
                <a:gridCol w="2667000"/>
                <a:gridCol w="2667000"/>
                <a:gridCol w="2667000"/>
              </a:tblGrid>
              <a:tr h="838200">
                <a:tc>
                  <a:txBody>
                    <a:bodyPr/>
                    <a:lstStyle/>
                    <a:p>
                      <a:endParaRPr lang="en-US" sz="2000" dirty="0"/>
                    </a:p>
                  </a:txBody>
                  <a:tcPr/>
                </a:tc>
                <a:tc>
                  <a:txBody>
                    <a:bodyPr/>
                    <a:lstStyle/>
                    <a:p>
                      <a:r>
                        <a:rPr lang="en-US" sz="2000" dirty="0" smtClean="0"/>
                        <a:t>Boys </a:t>
                      </a:r>
                      <a:endParaRPr lang="en-US" sz="2000" dirty="0"/>
                    </a:p>
                  </a:txBody>
                  <a:tcPr/>
                </a:tc>
                <a:tc>
                  <a:txBody>
                    <a:bodyPr/>
                    <a:lstStyle/>
                    <a:p>
                      <a:r>
                        <a:rPr lang="en-US" sz="2000" dirty="0" smtClean="0"/>
                        <a:t>Girls</a:t>
                      </a:r>
                      <a:endParaRPr lang="en-US" sz="2000" dirty="0"/>
                    </a:p>
                  </a:txBody>
                  <a:tcPr/>
                </a:tc>
                <a:tc>
                  <a:txBody>
                    <a:bodyPr/>
                    <a:lstStyle/>
                    <a:p>
                      <a:r>
                        <a:rPr lang="en-US" sz="2000" dirty="0" smtClean="0"/>
                        <a:t>Total </a:t>
                      </a:r>
                      <a:endParaRPr lang="en-US" sz="2000" b="1" dirty="0"/>
                    </a:p>
                  </a:txBody>
                  <a:tcPr/>
                </a:tc>
              </a:tr>
              <a:tr h="838200">
                <a:tc>
                  <a:txBody>
                    <a:bodyPr/>
                    <a:lstStyle/>
                    <a:p>
                      <a:r>
                        <a:rPr lang="en-US" sz="2000" dirty="0" smtClean="0"/>
                        <a:t>Urban </a:t>
                      </a:r>
                      <a:endParaRPr lang="en-US" sz="2000" dirty="0"/>
                    </a:p>
                  </a:txBody>
                  <a:tcPr/>
                </a:tc>
                <a:tc>
                  <a:txBody>
                    <a:bodyPr/>
                    <a:lstStyle/>
                    <a:p>
                      <a:r>
                        <a:rPr lang="en-US" sz="2000" dirty="0" smtClean="0"/>
                        <a:t>1,490,075</a:t>
                      </a:r>
                      <a:endParaRPr lang="en-US" sz="2000" dirty="0"/>
                    </a:p>
                  </a:txBody>
                  <a:tcPr/>
                </a:tc>
                <a:tc>
                  <a:txBody>
                    <a:bodyPr/>
                    <a:lstStyle/>
                    <a:p>
                      <a:r>
                        <a:rPr lang="en-US" sz="2000" dirty="0" smtClean="0"/>
                        <a:t>1,305,458</a:t>
                      </a:r>
                      <a:endParaRPr lang="en-US" sz="2000" dirty="0"/>
                    </a:p>
                  </a:txBody>
                  <a:tcPr/>
                </a:tc>
                <a:tc>
                  <a:txBody>
                    <a:bodyPr/>
                    <a:lstStyle/>
                    <a:p>
                      <a:r>
                        <a:rPr lang="en-US" sz="2000" dirty="0" smtClean="0"/>
                        <a:t>2,795,533</a:t>
                      </a:r>
                      <a:endParaRPr lang="en-US" sz="2000" b="1" dirty="0"/>
                    </a:p>
                  </a:txBody>
                  <a:tcPr/>
                </a:tc>
              </a:tr>
              <a:tr h="838200">
                <a:tc>
                  <a:txBody>
                    <a:bodyPr/>
                    <a:lstStyle/>
                    <a:p>
                      <a:r>
                        <a:rPr lang="en-US" sz="2000" dirty="0" smtClean="0"/>
                        <a:t>Rural </a:t>
                      </a:r>
                      <a:endParaRPr lang="en-US" sz="2000" dirty="0"/>
                    </a:p>
                  </a:txBody>
                  <a:tcPr/>
                </a:tc>
                <a:tc>
                  <a:txBody>
                    <a:bodyPr/>
                    <a:lstStyle/>
                    <a:p>
                      <a:r>
                        <a:rPr lang="en-US" sz="2000" dirty="0" smtClean="0"/>
                        <a:t>3,225,527</a:t>
                      </a:r>
                      <a:endParaRPr lang="en-US" sz="2000" dirty="0"/>
                    </a:p>
                  </a:txBody>
                  <a:tcPr/>
                </a:tc>
                <a:tc>
                  <a:txBody>
                    <a:bodyPr/>
                    <a:lstStyle/>
                    <a:p>
                      <a:r>
                        <a:rPr lang="en-US" sz="2000" dirty="0" smtClean="0"/>
                        <a:t>2,491,938</a:t>
                      </a:r>
                      <a:endParaRPr lang="en-US" sz="2000" dirty="0"/>
                    </a:p>
                  </a:txBody>
                  <a:tcPr/>
                </a:tc>
                <a:tc>
                  <a:txBody>
                    <a:bodyPr/>
                    <a:lstStyle/>
                    <a:p>
                      <a:r>
                        <a:rPr lang="en-US" sz="2000" dirty="0" smtClean="0"/>
                        <a:t>5,717,465</a:t>
                      </a:r>
                      <a:endParaRPr lang="en-US" sz="2000" b="1" dirty="0"/>
                    </a:p>
                  </a:txBody>
                  <a:tcPr/>
                </a:tc>
              </a:tr>
              <a:tr h="838200">
                <a:tc>
                  <a:txBody>
                    <a:bodyPr/>
                    <a:lstStyle/>
                    <a:p>
                      <a:r>
                        <a:rPr lang="en-US" sz="2000" dirty="0" smtClean="0"/>
                        <a:t>Total</a:t>
                      </a:r>
                      <a:endParaRPr lang="en-US" sz="2000" b="1" dirty="0"/>
                    </a:p>
                  </a:txBody>
                  <a:tcPr/>
                </a:tc>
                <a:tc>
                  <a:txBody>
                    <a:bodyPr/>
                    <a:lstStyle/>
                    <a:p>
                      <a:r>
                        <a:rPr lang="en-US" sz="2000" dirty="0" smtClean="0"/>
                        <a:t>4,715,602</a:t>
                      </a:r>
                      <a:endParaRPr lang="en-US" sz="2000" b="1" dirty="0"/>
                    </a:p>
                  </a:txBody>
                  <a:tcPr/>
                </a:tc>
                <a:tc>
                  <a:txBody>
                    <a:bodyPr/>
                    <a:lstStyle/>
                    <a:p>
                      <a:r>
                        <a:rPr lang="en-US" sz="2000" dirty="0" smtClean="0"/>
                        <a:t>3,797,396</a:t>
                      </a:r>
                      <a:endParaRPr lang="en-US" sz="2000" b="1" dirty="0"/>
                    </a:p>
                  </a:txBody>
                  <a:tcPr/>
                </a:tc>
                <a:tc>
                  <a:txBody>
                    <a:bodyPr/>
                    <a:lstStyle/>
                    <a:p>
                      <a:r>
                        <a:rPr lang="en-US" sz="2000" dirty="0" smtClean="0"/>
                        <a:t>8,512,998</a:t>
                      </a:r>
                      <a:endParaRPr lang="en-US" sz="2000" b="1" dirty="0"/>
                    </a:p>
                  </a:txBody>
                  <a:tcPr/>
                </a:tc>
              </a:tr>
              <a:tr h="838200">
                <a:tc gridSpan="4">
                  <a:txBody>
                    <a:bodyPr/>
                    <a:lstStyle/>
                    <a:p>
                      <a:r>
                        <a:rPr lang="en-US" dirty="0" smtClean="0"/>
                        <a:t>Source: AEPAM 2011-12</a:t>
                      </a:r>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Provincial Trends</a:t>
            </a:r>
            <a:endParaRPr lang="en-US" b="1"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528669224"/>
              </p:ext>
            </p:extLst>
          </p:nvPr>
        </p:nvGraphicFramePr>
        <p:xfrm>
          <a:off x="1625600" y="1981200"/>
          <a:ext cx="9347200" cy="4114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p:cNvGraphicFramePr>
            <a:graphicFrameLocks noGrp="1"/>
          </p:cNvGraphicFramePr>
          <p:nvPr>
            <p:extLst>
              <p:ext uri="{D42A27DB-BD31-4B8C-83A1-F6EECF244321}">
                <p14:modId xmlns="" xmlns:p14="http://schemas.microsoft.com/office/powerpoint/2010/main" val="844769073"/>
              </p:ext>
            </p:extLst>
          </p:nvPr>
        </p:nvGraphicFramePr>
        <p:xfrm>
          <a:off x="609600" y="6096000"/>
          <a:ext cx="10769600" cy="370840"/>
        </p:xfrm>
        <a:graphic>
          <a:graphicData uri="http://schemas.openxmlformats.org/drawingml/2006/table">
            <a:tbl>
              <a:tblPr firstRow="1" bandRow="1">
                <a:tableStyleId>{5C22544A-7EE6-4342-B048-85BDC9FD1C3A}</a:tableStyleId>
              </a:tblPr>
              <a:tblGrid>
                <a:gridCol w="10769600"/>
              </a:tblGrid>
              <a:tr h="370840">
                <a:tc>
                  <a:txBody>
                    <a:bodyPr/>
                    <a:lstStyle/>
                    <a:p>
                      <a:r>
                        <a:rPr lang="en-US" dirty="0" smtClean="0">
                          <a:solidFill>
                            <a:schemeClr val="tx1"/>
                          </a:solidFill>
                        </a:rPr>
                        <a:t>ASER 2012 – National (Rural)</a:t>
                      </a:r>
                      <a:endParaRPr lang="en-US" dirty="0">
                        <a:solidFill>
                          <a:schemeClr val="tx1"/>
                        </a:solidFill>
                      </a:endParaRPr>
                    </a:p>
                  </a:txBody>
                  <a:tcPr marL="121920" marR="121920"/>
                </a:tc>
              </a:tr>
            </a:tbl>
          </a:graphicData>
        </a:graphic>
      </p:graphicFrame>
    </p:spTree>
    <p:extLst>
      <p:ext uri="{BB962C8B-B14F-4D97-AF65-F5344CB8AC3E}">
        <p14:creationId xmlns="" xmlns:p14="http://schemas.microsoft.com/office/powerpoint/2010/main" val="740703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Financing for ECE –ECD </a:t>
            </a:r>
            <a:endParaRPr lang="en-US" dirty="0"/>
          </a:p>
        </p:txBody>
      </p:sp>
      <p:sp>
        <p:nvSpPr>
          <p:cNvPr id="3" name="Content Placeholder 2"/>
          <p:cNvSpPr>
            <a:spLocks noGrp="1"/>
          </p:cNvSpPr>
          <p:nvPr>
            <p:ph idx="1"/>
          </p:nvPr>
        </p:nvSpPr>
        <p:spPr>
          <a:xfrm>
            <a:off x="1097280" y="1845734"/>
            <a:ext cx="10058400" cy="4464914"/>
          </a:xfrm>
        </p:spPr>
        <p:txBody>
          <a:bodyPr>
            <a:normAutofit fontScale="62500" lnSpcReduction="20000"/>
          </a:bodyPr>
          <a:lstStyle/>
          <a:p>
            <a:r>
              <a:rPr lang="en-US" dirty="0" smtClean="0"/>
              <a:t>Government of Pakistan -  	92-95% -  through public sector financing   </a:t>
            </a:r>
          </a:p>
          <a:p>
            <a:pPr lvl="8"/>
            <a:endParaRPr lang="en-US" dirty="0" smtClean="0"/>
          </a:p>
          <a:p>
            <a:r>
              <a:rPr lang="en-US" dirty="0" smtClean="0"/>
              <a:t>ODA 			5-8%  </a:t>
            </a:r>
          </a:p>
          <a:p>
            <a:r>
              <a:rPr lang="en-US" dirty="0" smtClean="0"/>
              <a:t>Donors  in ECE :		</a:t>
            </a:r>
            <a:r>
              <a:rPr lang="en-US" dirty="0" err="1" smtClean="0"/>
              <a:t>AusAid</a:t>
            </a:r>
            <a:r>
              <a:rPr lang="en-US" dirty="0" smtClean="0"/>
              <a:t>; USAID, UNICEF; UNESCO , CIDA; DFID INGOs – Save the Children; Plan, 				Oxfam GB ; AKF; OSF (research/baseline) Dubai Cares etc.  -  .. </a:t>
            </a:r>
          </a:p>
          <a:p>
            <a:r>
              <a:rPr lang="en-US" dirty="0" smtClean="0"/>
              <a:t>Private Sector :		29 % rural  50-60 % urban  presence, both, for and not for profit </a:t>
            </a:r>
          </a:p>
          <a:p>
            <a:r>
              <a:rPr lang="en-US" dirty="0" smtClean="0"/>
              <a:t>PPPs  Policy  : 		Since 2002  policy guidelines on PPPs – encouraged with incentives- 					access to public sector facilities – not necessary transfer of resources 					for sharing risks with outcomes  </a:t>
            </a:r>
          </a:p>
          <a:p>
            <a:r>
              <a:rPr lang="en-US" dirty="0" smtClean="0"/>
              <a:t> 			2009 -2010 PPP Laws emerge in two provinces (ADB Led) but 						‘infrastructure oriented’- services only related to infrastructure.  </a:t>
            </a:r>
          </a:p>
          <a:p>
            <a:pPr marL="1471400" lvl="8" indent="0">
              <a:buNone/>
            </a:pPr>
            <a:r>
              <a:rPr lang="en-US" dirty="0"/>
              <a:t>	</a:t>
            </a:r>
            <a:r>
              <a:rPr lang="en-US" dirty="0" smtClean="0"/>
              <a:t>	</a:t>
            </a:r>
          </a:p>
          <a:p>
            <a:pPr marL="1471400" lvl="8" indent="0">
              <a:buNone/>
            </a:pPr>
            <a:r>
              <a:rPr lang="en-US" sz="2200" dirty="0"/>
              <a:t>	</a:t>
            </a:r>
            <a:r>
              <a:rPr lang="en-US" sz="2200" dirty="0" smtClean="0"/>
              <a:t>	Under ESPs provinces are looking to expand the scope of PPP Laws to 				include 	services  exploring – procurement of services for education 				including ECE – Services include:  ‘mobilization for enrolment; school improvement 	 		curriculum, training, quality assurance, research , design etc.    </a:t>
            </a:r>
            <a:r>
              <a:rPr lang="en-US" sz="1900" dirty="0" smtClean="0"/>
              <a:t>	 </a:t>
            </a:r>
            <a:endParaRPr lang="en-US" sz="1900" dirty="0"/>
          </a:p>
          <a:p>
            <a:r>
              <a:rPr lang="en-US" sz="3000" dirty="0" smtClean="0"/>
              <a:t>   </a:t>
            </a:r>
            <a:endParaRPr lang="en-US" sz="3000" dirty="0"/>
          </a:p>
        </p:txBody>
      </p:sp>
      <p:sp>
        <p:nvSpPr>
          <p:cNvPr id="4" name="Slide Number Placeholder 3"/>
          <p:cNvSpPr>
            <a:spLocks noGrp="1"/>
          </p:cNvSpPr>
          <p:nvPr>
            <p:ph type="sldNum" sz="quarter" idx="12"/>
          </p:nvPr>
        </p:nvSpPr>
        <p:spPr/>
        <p:txBody>
          <a:bodyPr/>
          <a:lstStyle/>
          <a:p>
            <a:fld id="{6113E31D-E2AB-40D1-8B51-AFA5AFEF393A}" type="slidenum">
              <a:rPr lang="en-US" smtClean="0"/>
              <a:pPr/>
              <a:t>13</a:t>
            </a:fld>
            <a:endParaRPr lang="en-US" dirty="0"/>
          </a:p>
        </p:txBody>
      </p:sp>
    </p:spTree>
    <p:extLst>
      <p:ext uri="{BB962C8B-B14F-4D97-AF65-F5344CB8AC3E}">
        <p14:creationId xmlns:p14="http://schemas.microsoft.com/office/powerpoint/2010/main" xmlns="" val="316759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600" b="1" dirty="0" smtClean="0"/>
              <a:t>Issue/ challenges and way forward for ECE in Pakistan</a:t>
            </a:r>
            <a:endParaRPr lang="en-US" sz="3600" b="1" dirty="0" smtClean="0"/>
          </a:p>
        </p:txBody>
      </p:sp>
      <p:sp>
        <p:nvSpPr>
          <p:cNvPr id="22531" name="Rectangle 3"/>
          <p:cNvSpPr>
            <a:spLocks noGrp="1" noChangeArrowheads="1"/>
          </p:cNvSpPr>
          <p:nvPr>
            <p:ph type="body" idx="1"/>
          </p:nvPr>
        </p:nvSpPr>
        <p:spPr>
          <a:xfrm>
            <a:off x="609600" y="1600200"/>
            <a:ext cx="10972800" cy="5029200"/>
          </a:xfrm>
        </p:spPr>
        <p:txBody>
          <a:bodyPr>
            <a:noAutofit/>
          </a:bodyPr>
          <a:lstStyle/>
          <a:p>
            <a:r>
              <a:rPr lang="en-US" sz="2600" dirty="0" smtClean="0"/>
              <a:t> </a:t>
            </a:r>
            <a:r>
              <a:rPr lang="en-US" sz="2600" dirty="0" smtClean="0"/>
              <a:t>There is a dire need </a:t>
            </a:r>
            <a:r>
              <a:rPr lang="en-US" sz="2600" dirty="0" smtClean="0"/>
              <a:t>for adapting the curriculum and classroom </a:t>
            </a:r>
            <a:r>
              <a:rPr lang="en-US" sz="2600" dirty="0" smtClean="0"/>
              <a:t>sources </a:t>
            </a:r>
            <a:r>
              <a:rPr lang="en-US" sz="2600" dirty="0" smtClean="0"/>
              <a:t>for </a:t>
            </a:r>
            <a:r>
              <a:rPr lang="en-US" sz="2600" dirty="0" smtClean="0"/>
              <a:t>   meeting </a:t>
            </a:r>
            <a:r>
              <a:rPr lang="en-US" sz="2600" dirty="0" smtClean="0"/>
              <a:t>the diverse needs of </a:t>
            </a:r>
            <a:r>
              <a:rPr lang="en-US" sz="2600" dirty="0" smtClean="0"/>
              <a:t>3-5 year children</a:t>
            </a:r>
            <a:endParaRPr lang="en-US" sz="2600" dirty="0" smtClean="0"/>
          </a:p>
          <a:p>
            <a:pPr marL="396875" indent="-339725"/>
            <a:r>
              <a:rPr lang="en-US" sz="2600" dirty="0" smtClean="0"/>
              <a:t> </a:t>
            </a:r>
            <a:r>
              <a:rPr lang="en-US" sz="2600" dirty="0" smtClean="0"/>
              <a:t>Immense need for developing deeper understanding of “how learning takes place” </a:t>
            </a:r>
            <a:endParaRPr lang="en-US" sz="2600" dirty="0" smtClean="0"/>
          </a:p>
          <a:p>
            <a:pPr marL="396875" indent="-339725"/>
            <a:r>
              <a:rPr lang="en-US" sz="2600" dirty="0" smtClean="0"/>
              <a:t>Subsequent financial allocation in Provincial budget is required </a:t>
            </a:r>
            <a:r>
              <a:rPr lang="en-US" sz="2600" dirty="0" err="1" smtClean="0"/>
              <a:t>especialy</a:t>
            </a:r>
            <a:r>
              <a:rPr lang="en-US" sz="2600" dirty="0" smtClean="0"/>
              <a:t> for ECE</a:t>
            </a:r>
            <a:endParaRPr lang="en-US" sz="2600" dirty="0" smtClean="0"/>
          </a:p>
          <a:p>
            <a:pPr marL="396875" indent="-339725"/>
            <a:r>
              <a:rPr lang="en-US" sz="2600" dirty="0" smtClean="0"/>
              <a:t>Subtracting practices that are embedded in behaviorist learning approach </a:t>
            </a:r>
          </a:p>
          <a:p>
            <a:pPr marL="396875" indent="-339725"/>
            <a:r>
              <a:rPr lang="en-US" sz="2600" dirty="0" smtClean="0"/>
              <a:t>Promoting </a:t>
            </a:r>
            <a:r>
              <a:rPr lang="en-US" sz="2600" dirty="0" smtClean="0"/>
              <a:t>a culture of reflective practice to avoid mechanistic implementation of ECE curriculum</a:t>
            </a:r>
            <a:endParaRPr lang="en-US" sz="2600" i="1" dirty="0" smtClean="0"/>
          </a:p>
          <a:p>
            <a:pPr>
              <a:defRPr/>
            </a:pPr>
            <a:r>
              <a:rPr lang="en-US" sz="2600" dirty="0" smtClean="0"/>
              <a:t>Social and public accountability </a:t>
            </a:r>
          </a:p>
          <a:p>
            <a:pPr lvl="1">
              <a:lnSpc>
                <a:spcPct val="90000"/>
              </a:lnSpc>
            </a:pPr>
            <a:endParaRPr lang="en-US" sz="2600" i="1"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smtClean="0"/>
              <a:t>Health, Social Welfare, Women’s Welfare and Education ministries to align their targets and mechanisms </a:t>
            </a:r>
            <a:endParaRPr lang="en-US" dirty="0" smtClean="0"/>
          </a:p>
          <a:p>
            <a:pPr>
              <a:buNone/>
            </a:pPr>
            <a:r>
              <a:rPr lang="en-US" b="1" dirty="0" smtClean="0"/>
              <a:t>After 18</a:t>
            </a:r>
            <a:r>
              <a:rPr lang="en-US" b="1" baseline="30000" dirty="0" smtClean="0"/>
              <a:t>th</a:t>
            </a:r>
            <a:r>
              <a:rPr lang="en-US" b="1" dirty="0" smtClean="0"/>
              <a:t> amendment it’s the provincial subject, but a number of issues and challenges </a:t>
            </a:r>
            <a:r>
              <a:rPr lang="en-US" b="1" dirty="0" smtClean="0"/>
              <a:t>are faced at provincial level like: </a:t>
            </a:r>
            <a:endParaRPr lang="en-US" b="1" dirty="0" smtClean="0"/>
          </a:p>
          <a:p>
            <a:r>
              <a:rPr lang="en-US" dirty="0" smtClean="0"/>
              <a:t>Lack of awareness regarding the importance of ECE</a:t>
            </a:r>
          </a:p>
          <a:p>
            <a:r>
              <a:rPr lang="en-US" dirty="0" smtClean="0"/>
              <a:t>Inadequate ECE programs </a:t>
            </a:r>
          </a:p>
          <a:p>
            <a:r>
              <a:rPr lang="en-US" dirty="0" smtClean="0"/>
              <a:t>Insufficient financial resources for ECE programs </a:t>
            </a:r>
          </a:p>
          <a:p>
            <a:r>
              <a:rPr lang="en-US" dirty="0" smtClean="0"/>
              <a:t>Lack of networking and coordination among agencies and institutions implementing and developing ECE programs</a:t>
            </a:r>
          </a:p>
          <a:p>
            <a:r>
              <a:rPr lang="en-US" dirty="0" smtClean="0"/>
              <a:t>Experience and programs of the NGO/private sector are restricted in scope and scale </a:t>
            </a:r>
          </a:p>
          <a:p>
            <a:pPr>
              <a:defRPr/>
            </a:pP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t>
            </a:r>
            <a:endParaRPr lang="en-US" dirty="0"/>
          </a:p>
        </p:txBody>
      </p:sp>
      <p:sp>
        <p:nvSpPr>
          <p:cNvPr id="3" name="Content Placeholder 2"/>
          <p:cNvSpPr>
            <a:spLocks noGrp="1"/>
          </p:cNvSpPr>
          <p:nvPr>
            <p:ph idx="1"/>
          </p:nvPr>
        </p:nvSpPr>
        <p:spPr>
          <a:xfrm>
            <a:off x="508000" y="1905000"/>
            <a:ext cx="10871200" cy="4343400"/>
          </a:xfrm>
        </p:spPr>
        <p:txBody>
          <a:bodyPr>
            <a:normAutofit/>
          </a:bodyPr>
          <a:lstStyle/>
          <a:p>
            <a:r>
              <a:rPr lang="en-US" dirty="0" smtClean="0"/>
              <a:t>Lack of capacity </a:t>
            </a:r>
            <a:r>
              <a:rPr lang="en-US" dirty="0" smtClean="0"/>
              <a:t>in the public sector</a:t>
            </a:r>
          </a:p>
          <a:p>
            <a:r>
              <a:rPr lang="en-US" dirty="0" smtClean="0"/>
              <a:t>Poor quality and non-availability of appropriate and adequate learning material</a:t>
            </a:r>
          </a:p>
          <a:p>
            <a:r>
              <a:rPr lang="en-US" dirty="0" smtClean="0"/>
              <a:t>lack of integrated programming for ECD</a:t>
            </a:r>
          </a:p>
          <a:p>
            <a:r>
              <a:rPr lang="en-US" dirty="0" smtClean="0"/>
              <a:t>Non availably of </a:t>
            </a:r>
            <a:r>
              <a:rPr lang="en-US" dirty="0" smtClean="0"/>
              <a:t>database</a:t>
            </a:r>
          </a:p>
          <a:p>
            <a:r>
              <a:rPr lang="en-US" dirty="0" smtClean="0"/>
              <a:t>Inadequate </a:t>
            </a:r>
            <a:r>
              <a:rPr lang="en-US" dirty="0" smtClean="0"/>
              <a:t>teachers </a:t>
            </a:r>
            <a:r>
              <a:rPr lang="en-US" dirty="0" smtClean="0"/>
              <a:t>training Program for ECE</a:t>
            </a:r>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
            <a:ext cx="12192000" cy="973014"/>
          </a:xfrm>
          <a:solidFill>
            <a:schemeClr val="accent6">
              <a:lumMod val="75000"/>
            </a:schemeClr>
          </a:solidFill>
        </p:spPr>
        <p:txBody>
          <a:bodyPr>
            <a:normAutofit/>
          </a:bodyPr>
          <a:lstStyle/>
          <a:p>
            <a:pPr algn="ctr"/>
            <a:r>
              <a:rPr lang="en-US" sz="4000" b="1" dirty="0" smtClean="0">
                <a:solidFill>
                  <a:srgbClr val="FFFF00"/>
                </a:solidFill>
              </a:rPr>
              <a:t>Right to Education Laws</a:t>
            </a:r>
            <a:endParaRPr lang="en-US" sz="4000" b="1" dirty="0">
              <a:solidFill>
                <a:srgbClr val="FFFF00"/>
              </a:solidFill>
            </a:endParaRPr>
          </a:p>
        </p:txBody>
      </p:sp>
      <p:sp>
        <p:nvSpPr>
          <p:cNvPr id="3" name="Content Placeholder 2"/>
          <p:cNvSpPr>
            <a:spLocks noGrp="1"/>
          </p:cNvSpPr>
          <p:nvPr>
            <p:ph idx="1"/>
          </p:nvPr>
        </p:nvSpPr>
        <p:spPr>
          <a:xfrm>
            <a:off x="0" y="1051900"/>
            <a:ext cx="12191999" cy="5806099"/>
          </a:xfrm>
        </p:spPr>
        <p:txBody>
          <a:bodyPr>
            <a:normAutofit/>
          </a:bodyPr>
          <a:lstStyle/>
          <a:p>
            <a:pPr marL="0" indent="0">
              <a:buNone/>
            </a:pPr>
            <a:endParaRPr lang="en-US" dirty="0" smtClean="0"/>
          </a:p>
          <a:p>
            <a:pPr algn="just"/>
            <a:r>
              <a:rPr lang="en-US" dirty="0" smtClean="0"/>
              <a:t>“</a:t>
            </a:r>
            <a:r>
              <a:rPr lang="en-US" b="1" u="sng" dirty="0" smtClean="0"/>
              <a:t>Constitution </a:t>
            </a:r>
            <a:r>
              <a:rPr lang="en-US" b="1" u="sng" dirty="0"/>
              <a:t>of Pakistan 1973, Article 25-A</a:t>
            </a:r>
            <a:r>
              <a:rPr lang="en-US" dirty="0"/>
              <a:t>: "The </a:t>
            </a:r>
            <a:r>
              <a:rPr lang="en-US" u="sng" dirty="0"/>
              <a:t>state shall provide free and compulsory education to all children of five to sixteen years of age</a:t>
            </a:r>
            <a:r>
              <a:rPr lang="en-US" dirty="0"/>
              <a:t> in such manner as may be determined by law</a:t>
            </a:r>
            <a:r>
              <a:rPr lang="en-US" dirty="0" smtClean="0"/>
              <a:t>."</a:t>
            </a:r>
            <a:endParaRPr lang="en-US" dirty="0"/>
          </a:p>
          <a:p>
            <a:pPr lvl="0"/>
            <a:r>
              <a:rPr lang="en-US" b="1" dirty="0"/>
              <a:t>“</a:t>
            </a:r>
            <a:r>
              <a:rPr lang="en-US" b="1" u="sng" dirty="0"/>
              <a:t>Right to free and compulsory Education Act, 2012</a:t>
            </a:r>
            <a:r>
              <a:rPr lang="en-US" b="1" dirty="0"/>
              <a:t>”</a:t>
            </a:r>
            <a:r>
              <a:rPr lang="en-US" dirty="0"/>
              <a:t>, </a:t>
            </a:r>
          </a:p>
          <a:p>
            <a:r>
              <a:rPr lang="en-US" b="1" u="sng" dirty="0"/>
              <a:t>Section- 3</a:t>
            </a:r>
            <a:r>
              <a:rPr lang="en-US" b="1" dirty="0"/>
              <a:t>:</a:t>
            </a:r>
            <a:r>
              <a:rPr lang="en-US" dirty="0"/>
              <a:t> Right of child to free education: Every child, regardless of sex, nationality or race, shall have a fundamental right to free and compulsory education in neighborhood school.</a:t>
            </a:r>
          </a:p>
          <a:p>
            <a:r>
              <a:rPr lang="en-US" b="1" u="sng" dirty="0"/>
              <a:t>Section- 4</a:t>
            </a:r>
            <a:r>
              <a:rPr lang="en-US" b="1" dirty="0"/>
              <a:t>: </a:t>
            </a:r>
            <a:r>
              <a:rPr lang="en-US" b="1" u="sng" dirty="0"/>
              <a:t>Special Provision for education</a:t>
            </a:r>
            <a:r>
              <a:rPr lang="en-US" b="1" dirty="0"/>
              <a:t>.- </a:t>
            </a:r>
            <a:r>
              <a:rPr lang="en-US" b="1" u="sng" dirty="0"/>
              <a:t>Where a child has not been admitted in any school or though admitted, could not complete his education, then he shall be admitted in an appropriate class in a formal or </a:t>
            </a:r>
            <a:r>
              <a:rPr lang="en-US" b="1" u="dbl" dirty="0"/>
              <a:t>Non-Formal School</a:t>
            </a:r>
            <a:r>
              <a:rPr lang="en-US" dirty="0"/>
              <a:t>.</a:t>
            </a:r>
          </a:p>
          <a:p>
            <a:r>
              <a:rPr lang="en-US"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111710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06400" y="0"/>
            <a:ext cx="11480800" cy="685800"/>
          </a:xfrm>
        </p:spPr>
        <p:txBody>
          <a:bodyPr>
            <a:noAutofit/>
          </a:bodyPr>
          <a:lstStyle/>
          <a:p>
            <a:pPr>
              <a:buNone/>
            </a:pPr>
            <a:r>
              <a:rPr lang="en-US" sz="4400" b="1" dirty="0" smtClean="0">
                <a:solidFill>
                  <a:schemeClr val="tx1"/>
                </a:solidFill>
                <a:latin typeface="+mj-lt"/>
              </a:rPr>
              <a:t>	Declaration as Human Right</a:t>
            </a:r>
          </a:p>
        </p:txBody>
      </p:sp>
      <p:pic>
        <p:nvPicPr>
          <p:cNvPr id="45057" name="Picture 8" descr="images"/>
          <p:cNvPicPr>
            <a:picLocks noChangeAspect="1" noChangeArrowheads="1"/>
          </p:cNvPicPr>
          <p:nvPr/>
        </p:nvPicPr>
        <p:blipFill>
          <a:blip r:embed="rId2" cstate="print"/>
          <a:srcRect/>
          <a:stretch>
            <a:fillRect/>
          </a:stretch>
        </p:blipFill>
        <p:spPr bwMode="auto">
          <a:xfrm>
            <a:off x="304800" y="2590801"/>
            <a:ext cx="3784600" cy="3184525"/>
          </a:xfrm>
          <a:prstGeom prst="rect">
            <a:avLst/>
          </a:prstGeom>
          <a:noFill/>
        </p:spPr>
      </p:pic>
      <p:sp>
        <p:nvSpPr>
          <p:cNvPr id="45059" name="Rectangle 3"/>
          <p:cNvSpPr>
            <a:spLocks noChangeArrowheads="1"/>
          </p:cNvSpPr>
          <p:nvPr/>
        </p:nvSpPr>
        <p:spPr bwMode="auto">
          <a:xfrm>
            <a:off x="4064000" y="2286000"/>
            <a:ext cx="8128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(1) Everyone has the right to education. Education shall be free, at least in the elementary and fundamental stages. Elementary education shall be compulsory. Technical and professional education shall be made generally available and higher education shall be equally accessible to all on the basis of merit.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0" y="1219201"/>
            <a:ext cx="12192000" cy="523220"/>
          </a:xfrm>
          <a:prstGeom prst="rect">
            <a:avLst/>
          </a:prstGeom>
        </p:spPr>
        <p:txBody>
          <a:bodyPr wrap="square">
            <a:spAutoFit/>
          </a:bodyPr>
          <a:lstStyle/>
          <a:p>
            <a:pPr lvl="0" fontAlgn="base">
              <a:spcBef>
                <a:spcPct val="0"/>
              </a:spcBef>
              <a:spcAft>
                <a:spcPct val="0"/>
              </a:spcAft>
            </a:pPr>
            <a:r>
              <a:rPr lang="en-US" sz="2800" b="1" dirty="0" smtClean="0">
                <a:latin typeface="Calibri" pitchFamily="34" charset="0"/>
                <a:ea typeface="Times New Roman" pitchFamily="18" charset="0"/>
                <a:cs typeface="Calibri" pitchFamily="34" charset="0"/>
              </a:rPr>
              <a:t>A</a:t>
            </a:r>
            <a:r>
              <a:rPr lang="en-US" sz="2800" b="1" dirty="0" smtClean="0" bmk="">
                <a:latin typeface="Calibri" pitchFamily="34" charset="0"/>
                <a:ea typeface="Times New Roman" pitchFamily="18" charset="0"/>
                <a:cs typeface="Calibri" pitchFamily="34" charset="0"/>
              </a:rPr>
              <a:t>ccording to Article 26 of </a:t>
            </a:r>
            <a:r>
              <a:rPr lang="en-US" sz="2800" b="1" dirty="0" smtClean="0" bmk="">
                <a:latin typeface="Cambria"/>
                <a:ea typeface="Times New Roman" pitchFamily="18" charset="0"/>
                <a:cs typeface="Calibri" pitchFamily="34" charset="0"/>
              </a:rPr>
              <a:t>“</a:t>
            </a:r>
            <a:r>
              <a:rPr lang="en-US" sz="2800" b="1" dirty="0" smtClean="0" bmk="">
                <a:latin typeface="Calibri" pitchFamily="34" charset="0"/>
                <a:ea typeface="Times New Roman" pitchFamily="18" charset="0"/>
                <a:cs typeface="Calibri" pitchFamily="34" charset="0"/>
              </a:rPr>
              <a:t>Universal Declaration of Human Rights</a:t>
            </a:r>
            <a:r>
              <a:rPr lang="en-US" sz="2800" b="1" dirty="0" smtClean="0" bmk="">
                <a:latin typeface="Cambria"/>
                <a:ea typeface="Times New Roman" pitchFamily="18" charset="0"/>
                <a:cs typeface="Calibri" pitchFamily="34" charset="0"/>
              </a:rPr>
              <a:t>”</a:t>
            </a:r>
            <a:endParaRPr lang="en-US" sz="2800" b="1" dirty="0" smtClean="0">
              <a:solidFill>
                <a:srgbClr val="4F81BD"/>
              </a:solidFill>
              <a:latin typeface="Cambria" pitchFamily="18" charset="0"/>
              <a:ea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6" name="Object 2"/>
          <p:cNvGraphicFramePr>
            <a:graphicFrameLocks noChangeAspect="1"/>
          </p:cNvGraphicFramePr>
          <p:nvPr/>
        </p:nvGraphicFramePr>
        <p:xfrm>
          <a:off x="1" y="0"/>
          <a:ext cx="7315200" cy="6858000"/>
        </p:xfrm>
        <a:graphic>
          <a:graphicData uri="http://schemas.openxmlformats.org/presentationml/2006/ole">
            <p:oleObj spid="_x0000_s1026" r:id="rId3" imgW="4676190" imgH="6601746" progId="">
              <p:embed/>
            </p:oleObj>
          </a:graphicData>
        </a:graphic>
      </p:graphicFrame>
      <p:sp>
        <p:nvSpPr>
          <p:cNvPr id="47107" name="Rectangle 3"/>
          <p:cNvSpPr>
            <a:spLocks noChangeArrowheads="1"/>
          </p:cNvSpPr>
          <p:nvPr/>
        </p:nvSpPr>
        <p:spPr bwMode="auto">
          <a:xfrm>
            <a:off x="7293552" y="338554"/>
            <a:ext cx="4898449"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1- </a:t>
            </a:r>
            <a:r>
              <a:rPr kumimoji="0" lang="en-US" sz="2200" b="0" i="0" u="none" strike="noStrike" cap="none" normalizeH="0" baseline="0" dirty="0" smtClean="0">
                <a:ln>
                  <a:noFill/>
                </a:ln>
                <a:solidFill>
                  <a:schemeClr val="tx1"/>
                </a:solidFill>
                <a:effectLst/>
                <a:latin typeface="Calibri" pitchFamily="34" charset="0"/>
                <a:ea typeface="MyriadPro-Light"/>
                <a:cs typeface="Calibri" pitchFamily="34" charset="0"/>
              </a:rPr>
              <a:t>ECCE: Expanding early childhood care and education</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2- </a:t>
            </a:r>
            <a:r>
              <a:rPr kumimoji="0" lang="en-US" sz="2200" b="0" i="0" u="none" strike="noStrike" cap="none" normalizeH="0" baseline="0" dirty="0" smtClean="0">
                <a:ln>
                  <a:noFill/>
                </a:ln>
                <a:solidFill>
                  <a:schemeClr val="tx1"/>
                </a:solidFill>
                <a:effectLst/>
                <a:latin typeface="Calibri" pitchFamily="34" charset="0"/>
                <a:ea typeface="MyriadPro-Light"/>
                <a:cs typeface="Calibri" pitchFamily="34" charset="0"/>
              </a:rPr>
              <a:t>UPE: Universal primary education; Free and compulsory primary education for all</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3- </a:t>
            </a:r>
            <a:r>
              <a:rPr kumimoji="0" lang="en-US" sz="2200" b="0" i="0" u="none" strike="noStrike" cap="none" normalizeH="0" baseline="0" dirty="0" smtClean="0">
                <a:ln>
                  <a:noFill/>
                </a:ln>
                <a:solidFill>
                  <a:schemeClr val="tx1"/>
                </a:solidFill>
                <a:effectLst/>
                <a:latin typeface="Calibri" pitchFamily="34" charset="0"/>
                <a:ea typeface="MyriadPro-Light"/>
                <a:cs typeface="Calibri" pitchFamily="34" charset="0"/>
              </a:rPr>
              <a:t>Continuing Education: Learning and life skills programs for young and adults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4- </a:t>
            </a:r>
            <a:r>
              <a:rPr kumimoji="0" lang="en-US" sz="2200" b="0" i="0" u="none" strike="noStrike" cap="none" normalizeH="0" baseline="0" dirty="0" smtClean="0">
                <a:ln>
                  <a:noFill/>
                </a:ln>
                <a:solidFill>
                  <a:schemeClr val="tx1"/>
                </a:solidFill>
                <a:effectLst/>
                <a:latin typeface="Calibri" pitchFamily="34" charset="0"/>
                <a:ea typeface="MyriadPro-Light"/>
                <a:cs typeface="Calibri" pitchFamily="34" charset="0"/>
              </a:rPr>
              <a:t>Literacy: 50% increase in literacy rates</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5- </a:t>
            </a:r>
            <a:r>
              <a:rPr kumimoji="0" lang="en-US" sz="2200" b="0" i="0" u="none" strike="noStrike" cap="none" normalizeH="0" baseline="0" dirty="0" smtClean="0">
                <a:ln>
                  <a:noFill/>
                </a:ln>
                <a:solidFill>
                  <a:schemeClr val="tx1"/>
                </a:solidFill>
                <a:effectLst/>
                <a:latin typeface="Calibri" pitchFamily="34" charset="0"/>
                <a:ea typeface="MyriadPro-Light"/>
                <a:cs typeface="Calibri" pitchFamily="34" charset="0"/>
              </a:rPr>
              <a:t>Gender: Eliminating gender disparities in primary and secondary by 2005, and gender equality in education by 2015</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6- </a:t>
            </a:r>
            <a:r>
              <a:rPr kumimoji="0" lang="en-US" sz="2200" b="0" i="0" u="none" strike="noStrike" cap="none" normalizeH="0" baseline="0" dirty="0" smtClean="0">
                <a:ln>
                  <a:noFill/>
                </a:ln>
                <a:solidFill>
                  <a:schemeClr val="tx1"/>
                </a:solidFill>
                <a:effectLst/>
                <a:latin typeface="Calibri" pitchFamily="34" charset="0"/>
                <a:ea typeface="MyriadPro-Light"/>
                <a:cs typeface="Calibri" pitchFamily="34" charset="0"/>
              </a:rPr>
              <a:t>Quality: Improving quality of education</a:t>
            </a:r>
            <a:endParaRPr kumimoji="0" lang="en-US" sz="2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healthpolicyinitiative.com/Publications/Groups/group_7/7_MDG_Icons.png"/>
          <p:cNvPicPr/>
          <p:nvPr/>
        </p:nvPicPr>
        <p:blipFill>
          <a:blip r:embed="rId2" cstate="print"/>
          <a:srcRect/>
          <a:stretch>
            <a:fillRect/>
          </a:stretch>
        </p:blipFill>
        <p:spPr bwMode="auto">
          <a:xfrm>
            <a:off x="2" y="1447800"/>
            <a:ext cx="6603999" cy="5029200"/>
          </a:xfrm>
          <a:prstGeom prst="rect">
            <a:avLst/>
          </a:prstGeom>
          <a:noFill/>
          <a:ln w="9525">
            <a:noFill/>
            <a:miter lim="800000"/>
            <a:headEnd/>
            <a:tailEnd/>
          </a:ln>
        </p:spPr>
      </p:pic>
      <p:sp>
        <p:nvSpPr>
          <p:cNvPr id="48129" name="Rectangle 1"/>
          <p:cNvSpPr>
            <a:spLocks noChangeArrowheads="1"/>
          </p:cNvSpPr>
          <p:nvPr/>
        </p:nvSpPr>
        <p:spPr bwMode="auto">
          <a:xfrm>
            <a:off x="6400800" y="1410356"/>
            <a:ext cx="579120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Goal 2- Achieve universal primary education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MyriadPro-Light"/>
                <a:cs typeface="Calibri" pitchFamily="34" charset="0"/>
              </a:rPr>
              <a:t>Target 3 – Ensure that, by 2015, children everywhere, boys and girls alike, will be able to complete a full course of primary schooling</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Goal 3- Promote gender equality and empower women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Calibri" pitchFamily="34" charset="0"/>
                <a:ea typeface="MyriadPro-Light"/>
                <a:cs typeface="Calibri" pitchFamily="34" charset="0"/>
              </a:rPr>
              <a:t>Target 4 – Eliminate gender disparity in primary and secondary education, preferably by 2005, and to all levels of education no later than 2015.</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itle 3"/>
          <p:cNvSpPr>
            <a:spLocks noGrp="1"/>
          </p:cNvSpPr>
          <p:nvPr>
            <p:ph type="title"/>
          </p:nvPr>
        </p:nvSpPr>
        <p:spPr/>
        <p:txBody>
          <a:bodyPr>
            <a:normAutofit/>
          </a:bodyPr>
          <a:lstStyle/>
          <a:p>
            <a:r>
              <a:rPr lang="en-US" dirty="0" smtClean="0"/>
              <a:t>Millennium Development Goals (MDGs)</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25414"/>
          </a:xfrm>
          <a:solidFill>
            <a:schemeClr val="accent6">
              <a:lumMod val="75000"/>
            </a:schemeClr>
          </a:solidFill>
        </p:spPr>
        <p:txBody>
          <a:bodyPr>
            <a:normAutofit/>
          </a:bodyPr>
          <a:lstStyle/>
          <a:p>
            <a:pPr algn="ctr"/>
            <a:r>
              <a:rPr lang="en-US" sz="4000" dirty="0" smtClean="0">
                <a:solidFill>
                  <a:srgbClr val="FFFF00"/>
                </a:solidFill>
              </a:rPr>
              <a:t>IMPLEMENTATION OF ARTICLE 25-A</a:t>
            </a:r>
            <a:endParaRPr lang="en-US" sz="4000" dirty="0">
              <a:solidFill>
                <a:srgbClr val="FFFF00"/>
              </a:solidFill>
            </a:endParaRPr>
          </a:p>
        </p:txBody>
      </p:sp>
      <p:sp>
        <p:nvSpPr>
          <p:cNvPr id="3" name="Content Placeholder 2"/>
          <p:cNvSpPr>
            <a:spLocks noGrp="1"/>
          </p:cNvSpPr>
          <p:nvPr>
            <p:ph idx="1"/>
          </p:nvPr>
        </p:nvSpPr>
        <p:spPr>
          <a:xfrm>
            <a:off x="1" y="1160586"/>
            <a:ext cx="12098214" cy="5697414"/>
          </a:xfrm>
        </p:spPr>
        <p:txBody>
          <a:bodyPr/>
          <a:lstStyle/>
          <a:p>
            <a:r>
              <a:rPr lang="en-US" dirty="0" smtClean="0"/>
              <a:t>BECS Program </a:t>
            </a:r>
            <a:r>
              <a:rPr lang="en-US" dirty="0"/>
              <a:t>of Federal Government aims at educating the millions of Out-Of-School-Children (OOSC) who are deprived of this fundamental right. </a:t>
            </a:r>
            <a:r>
              <a:rPr lang="en-US" dirty="0" smtClean="0"/>
              <a:t>BECS programs is the </a:t>
            </a:r>
            <a:r>
              <a:rPr lang="en-US" dirty="0"/>
              <a:t>best </a:t>
            </a:r>
            <a:r>
              <a:rPr lang="en-US" dirty="0" smtClean="0"/>
              <a:t>options, </a:t>
            </a:r>
            <a:r>
              <a:rPr lang="en-US" dirty="0"/>
              <a:t>due to its mandate, design, Non-Formal Education, and its offices and schools country-wide, to make accelerated efforts to achieve the UPE/ MDG targets by educating Out-of-School-Children and </a:t>
            </a:r>
            <a:r>
              <a:rPr lang="en-US" dirty="0" smtClean="0"/>
              <a:t>increasing literacy </a:t>
            </a:r>
            <a:r>
              <a:rPr lang="en-US" dirty="0"/>
              <a:t>rate</a:t>
            </a:r>
            <a:r>
              <a:rPr lang="en-US" dirty="0" smtClean="0"/>
              <a:t>.</a:t>
            </a:r>
          </a:p>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xmlns="" val="2584980598"/>
              </p:ext>
            </p:extLst>
          </p:nvPr>
        </p:nvGraphicFramePr>
        <p:xfrm>
          <a:off x="2473569" y="3341080"/>
          <a:ext cx="4149971" cy="3294184"/>
        </p:xfrm>
        <a:graphic>
          <a:graphicData uri="http://schemas.openxmlformats.org/drawingml/2006/table">
            <a:tbl>
              <a:tblPr/>
              <a:tblGrid>
                <a:gridCol w="2954645"/>
                <a:gridCol w="1195326"/>
              </a:tblGrid>
              <a:tr h="506797">
                <a:tc>
                  <a:txBody>
                    <a:bodyPr/>
                    <a:lstStyle/>
                    <a:p>
                      <a:pPr marL="0" marR="0">
                        <a:lnSpc>
                          <a:spcPct val="115000"/>
                        </a:lnSpc>
                        <a:spcBef>
                          <a:spcPts val="0"/>
                        </a:spcBef>
                        <a:spcAft>
                          <a:spcPts val="0"/>
                        </a:spcAft>
                      </a:pPr>
                      <a:r>
                        <a:rPr lang="en-US" sz="1400" b="1" dirty="0">
                          <a:latin typeface="Calibri"/>
                          <a:ea typeface="Calibri"/>
                          <a:cs typeface="Times New Roman"/>
                        </a:rPr>
                        <a:t>Province / Area</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Calibri"/>
                          <a:cs typeface="Times New Roman"/>
                        </a:rPr>
                        <a:t>BECS Schools</a:t>
                      </a:r>
                      <a:endParaRPr lang="en-US" sz="1400" b="1"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797">
                <a:tc>
                  <a:txBody>
                    <a:bodyPr/>
                    <a:lstStyle/>
                    <a:p>
                      <a:pPr marL="0" marR="0">
                        <a:lnSpc>
                          <a:spcPct val="115000"/>
                        </a:lnSpc>
                        <a:spcBef>
                          <a:spcPts val="0"/>
                        </a:spcBef>
                        <a:spcAft>
                          <a:spcPts val="0"/>
                        </a:spcAft>
                      </a:pPr>
                      <a:r>
                        <a:rPr lang="en-US" sz="1400" b="1" dirty="0">
                          <a:latin typeface="Calibri"/>
                          <a:ea typeface="Calibri"/>
                          <a:cs typeface="Times New Roman"/>
                        </a:rPr>
                        <a:t>Islamabad Capital Territory (ICT)</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248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6797">
                <a:tc>
                  <a:txBody>
                    <a:bodyPr/>
                    <a:lstStyle/>
                    <a:p>
                      <a:pPr marL="0" marR="0">
                        <a:lnSpc>
                          <a:spcPct val="115000"/>
                        </a:lnSpc>
                        <a:spcBef>
                          <a:spcPts val="0"/>
                        </a:spcBef>
                        <a:spcAft>
                          <a:spcPts val="0"/>
                        </a:spcAft>
                      </a:pPr>
                      <a:r>
                        <a:rPr lang="en-US" sz="1400" b="1" dirty="0">
                          <a:latin typeface="Calibri"/>
                          <a:ea typeface="Calibri"/>
                          <a:cs typeface="Times New Roman"/>
                        </a:rPr>
                        <a:t>Federally Administrated Tribal Area </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971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err="1">
                          <a:latin typeface="Calibri"/>
                          <a:ea typeface="Calibri"/>
                          <a:cs typeface="Times New Roman"/>
                        </a:rPr>
                        <a:t>Gilgit</a:t>
                      </a:r>
                      <a:r>
                        <a:rPr lang="en-US" sz="1400" b="1" dirty="0">
                          <a:latin typeface="Calibri"/>
                          <a:ea typeface="Calibri"/>
                          <a:cs typeface="Times New Roman"/>
                        </a:rPr>
                        <a:t> </a:t>
                      </a:r>
                      <a:r>
                        <a:rPr lang="en-US" sz="1400" b="1" dirty="0" err="1">
                          <a:latin typeface="Calibri"/>
                          <a:ea typeface="Calibri"/>
                          <a:cs typeface="Times New Roman"/>
                        </a:rPr>
                        <a:t>Baltistan</a:t>
                      </a:r>
                      <a:r>
                        <a:rPr lang="en-US" sz="1400" b="1" dirty="0">
                          <a:latin typeface="Calibri"/>
                          <a:ea typeface="Calibri"/>
                          <a:cs typeface="Times New Roman"/>
                        </a:rPr>
                        <a:t> </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1425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a:latin typeface="Calibri"/>
                          <a:ea typeface="Calibri"/>
                          <a:cs typeface="Times New Roman"/>
                        </a:rPr>
                        <a:t>Azad Jammu &amp; Kashmir </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Times New Roman"/>
                          <a:cs typeface="Times New Roman"/>
                        </a:rPr>
                        <a:t>203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a:latin typeface="Calibri"/>
                          <a:ea typeface="Calibri"/>
                          <a:cs typeface="Times New Roman"/>
                        </a:rPr>
                        <a:t>Khyber </a:t>
                      </a:r>
                      <a:r>
                        <a:rPr lang="en-US" sz="1400" b="1" dirty="0" err="1">
                          <a:latin typeface="Calibri"/>
                          <a:ea typeface="Calibri"/>
                          <a:cs typeface="Times New Roman"/>
                        </a:rPr>
                        <a:t>Pakhtunkhwa</a:t>
                      </a:r>
                      <a:r>
                        <a:rPr lang="en-US" sz="1400" b="1" dirty="0">
                          <a:latin typeface="Calibri"/>
                          <a:ea typeface="Calibri"/>
                          <a:cs typeface="Times New Roman"/>
                        </a:rPr>
                        <a:t> </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1389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a:latin typeface="Calibri"/>
                          <a:ea typeface="Calibri"/>
                          <a:cs typeface="Times New Roman"/>
                        </a:rPr>
                        <a:t>Balochistan</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Times New Roman"/>
                          <a:cs typeface="Times New Roman"/>
                        </a:rPr>
                        <a:t>607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a:latin typeface="Calibri"/>
                          <a:ea typeface="Calibri"/>
                          <a:cs typeface="Times New Roman"/>
                        </a:rPr>
                        <a:t>Punjab</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latin typeface="Calibri"/>
                          <a:ea typeface="Times New Roman"/>
                          <a:cs typeface="Times New Roman"/>
                        </a:rPr>
                        <a:t>5687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a:latin typeface="Calibri"/>
                          <a:ea typeface="Calibri"/>
                          <a:cs typeface="Times New Roman"/>
                        </a:rPr>
                        <a:t>Sindh</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Times New Roman"/>
                          <a:cs typeface="Times New Roman"/>
                        </a:rPr>
                        <a:t>1674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3399">
                <a:tc>
                  <a:txBody>
                    <a:bodyPr/>
                    <a:lstStyle/>
                    <a:p>
                      <a:pPr marL="0" marR="0">
                        <a:lnSpc>
                          <a:spcPct val="115000"/>
                        </a:lnSpc>
                        <a:spcBef>
                          <a:spcPts val="0"/>
                        </a:spcBef>
                        <a:spcAft>
                          <a:spcPts val="0"/>
                        </a:spcAft>
                      </a:pPr>
                      <a:r>
                        <a:rPr lang="en-US" sz="1400" b="1" dirty="0">
                          <a:latin typeface="Calibri"/>
                          <a:ea typeface="Calibri"/>
                          <a:cs typeface="Times New Roman"/>
                        </a:rPr>
                        <a:t>Total</a:t>
                      </a:r>
                      <a:endParaRPr lang="en-US" sz="1400" b="1"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latin typeface="Calibri"/>
                          <a:ea typeface="Times New Roman"/>
                          <a:cs typeface="Times New Roman"/>
                        </a:rPr>
                        <a:t>12,204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9" name="Chart 8"/>
          <p:cNvGraphicFramePr/>
          <p:nvPr>
            <p:extLst>
              <p:ext uri="{D42A27DB-BD31-4B8C-83A1-F6EECF244321}">
                <p14:modId xmlns:p14="http://schemas.microsoft.com/office/powerpoint/2010/main" xmlns="" val="2721731534"/>
              </p:ext>
            </p:extLst>
          </p:nvPr>
        </p:nvGraphicFramePr>
        <p:xfrm>
          <a:off x="6916614" y="3376246"/>
          <a:ext cx="5193323" cy="3481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68885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1125414"/>
          </a:xfrm>
          <a:solidFill>
            <a:schemeClr val="accent6">
              <a:lumMod val="75000"/>
            </a:schemeClr>
          </a:solidFill>
        </p:spPr>
        <p:txBody>
          <a:bodyPr>
            <a:normAutofit/>
          </a:bodyPr>
          <a:lstStyle/>
          <a:p>
            <a:pPr algn="ctr"/>
            <a:r>
              <a:rPr lang="en-US" sz="4000" dirty="0" smtClean="0">
                <a:solidFill>
                  <a:srgbClr val="FFFF00"/>
                </a:solidFill>
              </a:rPr>
              <a:t>NCHD Schools</a:t>
            </a:r>
            <a:endParaRPr lang="en-US" sz="4000" dirty="0">
              <a:solidFill>
                <a:srgbClr val="FFFF00"/>
              </a:solidFill>
            </a:endParaRPr>
          </a:p>
        </p:txBody>
      </p:sp>
      <p:sp>
        <p:nvSpPr>
          <p:cNvPr id="3" name="Content Placeholder 2"/>
          <p:cNvSpPr>
            <a:spLocks noGrp="1"/>
          </p:cNvSpPr>
          <p:nvPr>
            <p:ph idx="1"/>
          </p:nvPr>
        </p:nvSpPr>
        <p:spPr>
          <a:xfrm>
            <a:off x="0" y="1160586"/>
            <a:ext cx="12098215" cy="2426676"/>
          </a:xfrm>
        </p:spPr>
        <p:txBody>
          <a:bodyPr/>
          <a:lstStyle/>
          <a:p>
            <a:r>
              <a:rPr lang="en-US" dirty="0" smtClean="0"/>
              <a:t>NCHD </a:t>
            </a:r>
            <a:r>
              <a:rPr lang="en-US" dirty="0" smtClean="0"/>
              <a:t>Program </a:t>
            </a:r>
            <a:r>
              <a:rPr lang="en-US" dirty="0" smtClean="0"/>
              <a:t>is another Federal </a:t>
            </a:r>
            <a:r>
              <a:rPr lang="en-US" dirty="0"/>
              <a:t>Government </a:t>
            </a:r>
            <a:r>
              <a:rPr lang="en-US" dirty="0" smtClean="0"/>
              <a:t>program which aims </a:t>
            </a:r>
            <a:r>
              <a:rPr lang="en-US" dirty="0"/>
              <a:t>at educating the millions of Out-Of-School-Children (OOSC) who are deprived of this fundamental </a:t>
            </a:r>
            <a:r>
              <a:rPr lang="en-US" dirty="0" smtClean="0"/>
              <a:t>right. The detail of NCHD Feeder Schools is as under</a:t>
            </a:r>
            <a:endParaRPr lang="en-US" dirty="0" smtClean="0"/>
          </a:p>
          <a:p>
            <a:endParaRPr lang="en-US" dirty="0"/>
          </a:p>
        </p:txBody>
      </p:sp>
      <p:graphicFrame>
        <p:nvGraphicFramePr>
          <p:cNvPr id="6" name="Table 5"/>
          <p:cNvGraphicFramePr>
            <a:graphicFrameLocks noGrp="1"/>
          </p:cNvGraphicFramePr>
          <p:nvPr/>
        </p:nvGraphicFramePr>
        <p:xfrm>
          <a:off x="1922582" y="2696310"/>
          <a:ext cx="8241327" cy="3920089"/>
        </p:xfrm>
        <a:graphic>
          <a:graphicData uri="http://schemas.openxmlformats.org/drawingml/2006/table">
            <a:tbl>
              <a:tblPr/>
              <a:tblGrid>
                <a:gridCol w="283778"/>
                <a:gridCol w="2615419"/>
                <a:gridCol w="2671065"/>
                <a:gridCol w="2671065"/>
              </a:tblGrid>
              <a:tr h="552049">
                <a:tc>
                  <a:txBody>
                    <a:bodyPr/>
                    <a:lstStyle/>
                    <a:p>
                      <a:pPr algn="ctr" fontAlgn="b"/>
                      <a:r>
                        <a:rPr lang="en-US" sz="2400" b="1" i="0" u="none" strike="noStrike">
                          <a:solidFill>
                            <a:srgbClr val="000000"/>
                          </a:solidFill>
                          <a:latin typeface="Arial"/>
                        </a:rPr>
                        <a:t>Sr.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Arial"/>
                        </a:rPr>
                        <a:t>Province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Arial"/>
                        </a:rPr>
                        <a:t>FS System</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Arial"/>
                        </a:rPr>
                        <a:t>Enrollment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Arial"/>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Arial"/>
                        </a:rPr>
                        <a:t>6,581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a:solidFill>
                            <a:srgbClr val="000000"/>
                          </a:solidFill>
                          <a:latin typeface="Arial"/>
                        </a:rPr>
                        <a:t>216,150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Punjab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1,924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a:solidFill>
                            <a:srgbClr val="000000"/>
                          </a:solidFill>
                          <a:latin typeface="Arial"/>
                        </a:rPr>
                        <a:t>58,140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3</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Sindh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3,679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a:solidFill>
                            <a:srgbClr val="000000"/>
                          </a:solidFill>
                          <a:latin typeface="Arial"/>
                        </a:rPr>
                        <a:t>109,590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4</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KPK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349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a:solidFill>
                            <a:srgbClr val="000000"/>
                          </a:solidFill>
                          <a:latin typeface="Arial"/>
                        </a:rPr>
                        <a:t>22,500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2049">
                <a:tc>
                  <a:txBody>
                    <a:bodyPr/>
                    <a:lstStyle/>
                    <a:p>
                      <a:pPr algn="ctr" fontAlgn="t"/>
                      <a:r>
                        <a:rPr lang="en-US" sz="2400" b="1" i="0" u="none" strike="noStrike">
                          <a:solidFill>
                            <a:srgbClr val="000000"/>
                          </a:solidFill>
                          <a:latin typeface="Arial"/>
                        </a:rPr>
                        <a:t>5</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Balochistan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a:solidFill>
                            <a:srgbClr val="000000"/>
                          </a:solidFill>
                          <a:latin typeface="Arial"/>
                        </a:rPr>
                        <a:t>20,340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AJK</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a:solidFill>
                            <a:srgbClr val="000000"/>
                          </a:solidFill>
                          <a:latin typeface="Arial"/>
                        </a:rPr>
                        <a:t>2,580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FATA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a:solidFill>
                            <a:srgbClr val="000000"/>
                          </a:solidFill>
                          <a:latin typeface="Arial"/>
                        </a:rPr>
                        <a:t>1,500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6025">
                <a:tc>
                  <a:txBody>
                    <a:bodyPr/>
                    <a:lstStyle/>
                    <a:p>
                      <a:pPr algn="ctr" fontAlgn="t"/>
                      <a:r>
                        <a:rPr lang="en-US" sz="2400" b="1" i="0" u="none" strike="noStrike">
                          <a:solidFill>
                            <a:srgbClr val="000000"/>
                          </a:solidFill>
                          <a:latin typeface="Arial"/>
                        </a:rPr>
                        <a:t>8</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1" i="0" u="none" strike="noStrike">
                          <a:solidFill>
                            <a:srgbClr val="000000"/>
                          </a:solidFill>
                          <a:latin typeface="Arial"/>
                        </a:rPr>
                        <a:t>GB</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0" i="0" u="none" strike="noStrike">
                          <a:solidFill>
                            <a:srgbClr val="000000"/>
                          </a:solidFill>
                          <a:latin typeface="Arial"/>
                        </a:rPr>
                        <a:t>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2400" b="0" i="0" u="none" strike="noStrike" dirty="0">
                          <a:solidFill>
                            <a:srgbClr val="000000"/>
                          </a:solidFill>
                          <a:latin typeface="Arial"/>
                        </a:rPr>
                        <a:t>1,500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568885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sz="3200" b="1" dirty="0" smtClean="0"/>
              <a:t>Education Policy 2009 – Policy Actions- ECE</a:t>
            </a:r>
            <a:r>
              <a:rPr lang="en-US" sz="3200" dirty="0" smtClean="0"/>
              <a:t/>
            </a:r>
            <a:br>
              <a:rPr lang="en-US" sz="3200" dirty="0" smtClean="0"/>
            </a:br>
            <a:endParaRPr lang="en-US" sz="3200" b="1" dirty="0" smtClean="0"/>
          </a:p>
        </p:txBody>
      </p:sp>
      <p:sp>
        <p:nvSpPr>
          <p:cNvPr id="4099" name="Rectangle 3"/>
          <p:cNvSpPr>
            <a:spLocks noGrp="1" noChangeArrowheads="1"/>
          </p:cNvSpPr>
          <p:nvPr>
            <p:ph type="body" idx="1"/>
          </p:nvPr>
        </p:nvSpPr>
        <p:spPr/>
        <p:txBody>
          <a:bodyPr>
            <a:normAutofit/>
          </a:bodyPr>
          <a:lstStyle/>
          <a:p>
            <a:pPr eaLnBrk="1" hangingPunct="1">
              <a:lnSpc>
                <a:spcPct val="80000"/>
              </a:lnSpc>
              <a:buFont typeface="Wingdings" pitchFamily="2" charset="2"/>
              <a:buNone/>
            </a:pPr>
            <a:r>
              <a:rPr lang="en-US" sz="2000" dirty="0" smtClean="0"/>
              <a:t>   </a:t>
            </a:r>
          </a:p>
          <a:p>
            <a:pPr eaLnBrk="1" hangingPunct="1">
              <a:lnSpc>
                <a:spcPct val="80000"/>
              </a:lnSpc>
              <a:buFont typeface="Wingdings" pitchFamily="2" charset="2"/>
              <a:buNone/>
            </a:pPr>
            <a:r>
              <a:rPr lang="en-US" sz="2400" b="1" dirty="0" smtClean="0"/>
              <a:t>Comprehensive Early Childhood Care &amp; Education</a:t>
            </a:r>
          </a:p>
          <a:p>
            <a:pPr eaLnBrk="1" hangingPunct="1">
              <a:lnSpc>
                <a:spcPct val="80000"/>
              </a:lnSpc>
            </a:pPr>
            <a:endParaRPr lang="en-US" sz="2000" dirty="0" smtClean="0">
              <a:solidFill>
                <a:srgbClr val="0000FF"/>
              </a:solidFill>
            </a:endParaRPr>
          </a:p>
          <a:p>
            <a:pPr eaLnBrk="1" hangingPunct="1">
              <a:lnSpc>
                <a:spcPct val="80000"/>
              </a:lnSpc>
              <a:buFont typeface="Wingdings" pitchFamily="2" charset="2"/>
              <a:buNone/>
            </a:pPr>
            <a:endParaRPr lang="en-US" sz="2000" dirty="0" smtClean="0">
              <a:solidFill>
                <a:srgbClr val="0000FF"/>
              </a:solidFill>
            </a:endParaRPr>
          </a:p>
          <a:p>
            <a:pPr eaLnBrk="1" hangingPunct="1">
              <a:lnSpc>
                <a:spcPct val="80000"/>
              </a:lnSpc>
            </a:pPr>
            <a:r>
              <a:rPr lang="en-US" sz="2000" dirty="0" smtClean="0"/>
              <a:t>Improvements in ECE quality, 2 year training for ECE teachers</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r>
              <a:rPr lang="en-US" sz="2000" dirty="0" smtClean="0"/>
              <a:t>One year pre-primary </a:t>
            </a:r>
            <a:r>
              <a:rPr lang="en-US" sz="2000" dirty="0" err="1" smtClean="0"/>
              <a:t>edu</a:t>
            </a:r>
            <a:r>
              <a:rPr lang="en-US" sz="2000" dirty="0" smtClean="0"/>
              <a:t>/universal access in 10 years (3-5 year) </a:t>
            </a:r>
          </a:p>
          <a:p>
            <a:pPr eaLnBrk="1" hangingPunct="1">
              <a:lnSpc>
                <a:spcPct val="80000"/>
              </a:lnSpc>
            </a:pPr>
            <a:endParaRPr lang="en-US" sz="2000" dirty="0" smtClean="0"/>
          </a:p>
          <a:p>
            <a:pPr eaLnBrk="1" hangingPunct="1">
              <a:lnSpc>
                <a:spcPct val="80000"/>
              </a:lnSpc>
            </a:pPr>
            <a:endParaRPr lang="en-US" sz="2000" dirty="0" smtClean="0"/>
          </a:p>
          <a:p>
            <a:pPr eaLnBrk="1" hangingPunct="1">
              <a:lnSpc>
                <a:spcPct val="80000"/>
              </a:lnSpc>
            </a:pPr>
            <a:r>
              <a:rPr lang="en-US" sz="2000" dirty="0" smtClean="0"/>
              <a:t>ECE attached to primary schools</a:t>
            </a:r>
          </a:p>
          <a:p>
            <a:pPr eaLnBrk="1" hangingPunct="1">
              <a:lnSpc>
                <a:spcPct val="80000"/>
              </a:lnSpc>
            </a:pPr>
            <a:endParaRPr lang="en-US" sz="2000" b="1"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68215" y="304800"/>
            <a:ext cx="10710985" cy="1066800"/>
          </a:xfrm>
        </p:spPr>
        <p:txBody>
          <a:bodyPr>
            <a:normAutofit/>
          </a:bodyPr>
          <a:lstStyle/>
          <a:p>
            <a:r>
              <a:rPr lang="en-US" sz="3200" b="1" smtClean="0"/>
              <a:t>Promised Policy Provisions in Pakistan – 1998-2010</a:t>
            </a:r>
          </a:p>
        </p:txBody>
      </p:sp>
      <p:sp>
        <p:nvSpPr>
          <p:cNvPr id="17411" name="Rectangle 3"/>
          <p:cNvSpPr>
            <a:spLocks noGrp="1" noChangeArrowheads="1"/>
          </p:cNvSpPr>
          <p:nvPr>
            <p:ph type="body" idx="1"/>
          </p:nvPr>
        </p:nvSpPr>
        <p:spPr>
          <a:xfrm>
            <a:off x="0" y="1676400"/>
            <a:ext cx="12192000" cy="4953000"/>
          </a:xfrm>
        </p:spPr>
        <p:txBody>
          <a:bodyPr/>
          <a:lstStyle/>
          <a:p>
            <a:pPr>
              <a:lnSpc>
                <a:spcPct val="90000"/>
              </a:lnSpc>
            </a:pPr>
            <a:r>
              <a:rPr lang="en-US" sz="2500" dirty="0" smtClean="0"/>
              <a:t>Recognition and strengthening of </a:t>
            </a:r>
            <a:r>
              <a:rPr lang="en-US" sz="2500" dirty="0" err="1" smtClean="0"/>
              <a:t>Katchi</a:t>
            </a:r>
            <a:r>
              <a:rPr lang="en-US" sz="2500" dirty="0" smtClean="0"/>
              <a:t> class as part of </a:t>
            </a:r>
            <a:r>
              <a:rPr lang="en-US" sz="2500" b="1" dirty="0" smtClean="0"/>
              <a:t>formal system</a:t>
            </a:r>
            <a:r>
              <a:rPr lang="en-US" sz="2500" dirty="0" smtClean="0"/>
              <a:t> and opening of </a:t>
            </a:r>
            <a:r>
              <a:rPr lang="en-US" sz="2500" dirty="0" err="1" smtClean="0"/>
              <a:t>Katchi</a:t>
            </a:r>
            <a:r>
              <a:rPr lang="en-US" sz="2500" dirty="0" smtClean="0"/>
              <a:t>/ECE classes in the public sector primary schools as the main strategy for increased access.</a:t>
            </a:r>
            <a:endParaRPr lang="en-GB" sz="2500" dirty="0" smtClean="0"/>
          </a:p>
          <a:p>
            <a:pPr>
              <a:lnSpc>
                <a:spcPct val="90000"/>
              </a:lnSpc>
            </a:pPr>
            <a:r>
              <a:rPr lang="en-US" sz="2500" dirty="0" smtClean="0"/>
              <a:t>Full-time teachers for </a:t>
            </a:r>
            <a:r>
              <a:rPr lang="en-US" sz="2500" dirty="0" err="1" smtClean="0"/>
              <a:t>katchi</a:t>
            </a:r>
            <a:r>
              <a:rPr lang="en-US" sz="2500" dirty="0" smtClean="0"/>
              <a:t> class/pre-primary education will be trained and recruited.</a:t>
            </a:r>
          </a:p>
          <a:p>
            <a:pPr>
              <a:lnSpc>
                <a:spcPct val="90000"/>
              </a:lnSpc>
            </a:pPr>
            <a:r>
              <a:rPr lang="en-US" sz="2500" dirty="0" smtClean="0"/>
              <a:t>Curricula development for ECE and coordinate for development of teaching-learning materials. Instructional material, teaching kit and A.V. Aids for ECE will be developed and provided to ECE centers and schools.</a:t>
            </a:r>
            <a:endParaRPr lang="en-GB" sz="2500" dirty="0" smtClean="0"/>
          </a:p>
          <a:p>
            <a:pPr>
              <a:lnSpc>
                <a:spcPct val="90000"/>
              </a:lnSpc>
            </a:pPr>
            <a:r>
              <a:rPr lang="en-US" sz="2500" dirty="0" smtClean="0"/>
              <a:t>Free provision of Activity-based textbook (</a:t>
            </a:r>
            <a:r>
              <a:rPr lang="en-US" sz="2500" dirty="0" err="1" smtClean="0"/>
              <a:t>Qaaida</a:t>
            </a:r>
            <a:r>
              <a:rPr lang="en-US" sz="2500" dirty="0" smtClean="0"/>
              <a:t>) and other learning material for pre-primary education </a:t>
            </a:r>
            <a:endParaRPr lang="en-GB" sz="2500" dirty="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TotalTime>
  <Words>1066</Words>
  <Application>Microsoft Office PowerPoint</Application>
  <PresentationFormat>Custom</PresentationFormat>
  <Paragraphs>172</Paragraphs>
  <Slides>16</Slides>
  <Notes>2</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16</vt:i4>
      </vt:variant>
    </vt:vector>
  </HeadingPairs>
  <TitlesOfParts>
    <vt:vector size="17" baseType="lpstr">
      <vt:lpstr>Office Theme</vt:lpstr>
      <vt:lpstr>      Ministry of Federal Education &amp; Professional Training</vt:lpstr>
      <vt:lpstr>Right to Education Laws</vt:lpstr>
      <vt:lpstr>Slide 3</vt:lpstr>
      <vt:lpstr>Slide 4</vt:lpstr>
      <vt:lpstr>Millennium Development Goals (MDGs)</vt:lpstr>
      <vt:lpstr>IMPLEMENTATION OF ARTICLE 25-A</vt:lpstr>
      <vt:lpstr>NCHD Schools</vt:lpstr>
      <vt:lpstr>Education Policy 2009 – Policy Actions- ECE </vt:lpstr>
      <vt:lpstr>Promised Policy Provisions in Pakistan – 1998-2010</vt:lpstr>
      <vt:lpstr>After Article 25-A Scenario</vt:lpstr>
      <vt:lpstr>Pre-Primary Enrolments by Gender and Area (2011-12)</vt:lpstr>
      <vt:lpstr>Provincial Trends</vt:lpstr>
      <vt:lpstr>Sources of Financing for ECE –ECD </vt:lpstr>
      <vt:lpstr>Issue/ challenges and way forward for ECE in Pakistan</vt:lpstr>
      <vt:lpstr>Cont.</vt:lpstr>
      <vt:lpstr>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Guidelines – Format for Session on   Policy Presentations on ECE</dc:title>
  <dc:creator>Baela Jamil</dc:creator>
  <cp:lastModifiedBy>Muhammad Saeed</cp:lastModifiedBy>
  <cp:revision>11</cp:revision>
  <dcterms:created xsi:type="dcterms:W3CDTF">2014-05-26T07:22:10Z</dcterms:created>
  <dcterms:modified xsi:type="dcterms:W3CDTF">2014-09-16T05:56:38Z</dcterms:modified>
</cp:coreProperties>
</file>